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3"/>
  </p:sldMasterIdLst>
  <p:sldIdLst>
    <p:sldId id="269" r:id="rId4"/>
    <p:sldId id="270" r:id="rId5"/>
    <p:sldId id="268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5EE"/>
    <a:srgbClr val="EEECE1"/>
    <a:srgbClr val="FF0066"/>
    <a:srgbClr val="ECEFF0"/>
    <a:srgbClr val="DFE3E5"/>
    <a:srgbClr val="E7EDEC"/>
    <a:srgbClr val="FEFFF3"/>
    <a:srgbClr val="FDFCE0"/>
    <a:srgbClr val="DCE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139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21" Type="http://schemas.microsoft.com/office/2016/11/relationships/changesInfo" Target="changesInfos/changesInfo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" userId="04902ddb-a264-4826-9f06-bf9cfba448e8" providerId="ADAL" clId="{CB4D15A5-BDE7-44B4-B2F9-9C86B341E5AB}"/>
    <pc:docChg chg="modSld">
      <pc:chgData name="Emily" userId="04902ddb-a264-4826-9f06-bf9cfba448e8" providerId="ADAL" clId="{CB4D15A5-BDE7-44B4-B2F9-9C86B341E5AB}" dt="2023-03-07T01:17:37.086" v="0" actId="20577"/>
      <pc:docMkLst>
        <pc:docMk/>
      </pc:docMkLst>
      <pc:sldChg chg="modSp mod">
        <pc:chgData name="Emily" userId="04902ddb-a264-4826-9f06-bf9cfba448e8" providerId="ADAL" clId="{CB4D15A5-BDE7-44B4-B2F9-9C86B341E5AB}" dt="2023-03-07T01:17:37.086" v="0" actId="20577"/>
        <pc:sldMkLst>
          <pc:docMk/>
          <pc:sldMk cId="570115620" sldId="269"/>
        </pc:sldMkLst>
        <pc:spChg chg="mod">
          <ac:chgData name="Emily" userId="04902ddb-a264-4826-9f06-bf9cfba448e8" providerId="ADAL" clId="{CB4D15A5-BDE7-44B4-B2F9-9C86B341E5AB}" dt="2023-03-07T01:17:37.086" v="0" actId="20577"/>
          <ac:spMkLst>
            <pc:docMk/>
            <pc:sldMk cId="570115620" sldId="269"/>
            <ac:spMk id="233" creationId="{22D6D1E6-282B-E97C-6616-3CB243249D4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2AE27-4B0D-E184-A565-354A07AA41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748CE3-B030-3596-0553-6F420BC79E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C7A01-5266-9AB7-1F67-4EB55D3F3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137E-F1F5-4411-8695-442709E9262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FC7CC-01D1-44FB-387E-884D0BADD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01016-7FAB-936D-B892-70055FF8C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38A4-7B38-4E33-8B63-FADCB4226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70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A3A5E-00AF-69EE-A2AD-7A80368E2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03A9B2-7DF7-2F8F-ABCD-B6F871D497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1A25C-57CE-42F5-AA23-3550684BF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137E-F1F5-4411-8695-442709E9262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B23C1-F9E3-9103-2CCA-CF4C10C66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45DF8-5725-7EEC-54D6-718A220FE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38A4-7B38-4E33-8B63-FADCB4226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718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22B2E3-C3A7-22AA-A5F2-A34BEE92CF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590F62-6A0A-73CD-5BBA-1551C4218A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118EB-BA27-3052-B3D6-0DCFF092F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137E-F1F5-4411-8695-442709E9262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8E8928-D908-A1D1-CFAF-E677D3E38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E5E96-837A-4DC1-1979-335E53C98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38A4-7B38-4E33-8B63-FADCB4226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1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71680-1721-9612-CBEC-53C7F720A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EC2FFE-5C5E-8B08-B4E4-BFFCF3928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AECDE3-45FE-FE13-E4ED-8BB97566A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137E-F1F5-4411-8695-442709E9262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8DC5E-FFF6-7EB1-25B1-542C91CCA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DF7693-98EE-1510-F59C-DBCAF6EEF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38A4-7B38-4E33-8B63-FADCB4226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113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A2F9E-C793-5DB0-B505-7D03A16EE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4A9846-5EE6-D901-B742-AE1EE3518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EAD055-F612-B841-578F-50A3F3B36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137E-F1F5-4411-8695-442709E9262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2A0FD-2547-01C0-4C91-8CDCC8024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AB0A4-AB2B-9BCE-F693-21217789F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38A4-7B38-4E33-8B63-FADCB4226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66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EBE01-7BF7-BCAB-53A1-CA09F7DF8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959E1-7D5A-BEDD-A243-648D592ECB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E514DE-FCE0-C97A-A059-66938CEC1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ED8049-F7D8-8FDC-DD01-440F67ED3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137E-F1F5-4411-8695-442709E9262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09E769-54E3-0D7C-3531-88B09941A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1D6455-6CC4-DD38-D12B-F71C031D5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38A4-7B38-4E33-8B63-FADCB4226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01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2F4FE-073D-7514-4C3D-9DA8EEF82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78BB4-3213-4207-4160-EB897DD1FF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F6AE31-920A-5F40-DC91-92EA797F62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69FB93-1E89-E6CB-FE2D-B884D34EE9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750078-2B53-B1EA-1778-135CCADD1B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08C823-71A7-4DD3-0599-1060E51FF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137E-F1F5-4411-8695-442709E9262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C1D30E-5F86-59A5-04B5-D907810F8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39B03C-71C1-6241-8EDE-34CC1B0C4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38A4-7B38-4E33-8B63-FADCB4226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13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E4E19-878C-3BFB-8FC5-3A99C9377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73ADB8-BD70-17E6-F2A8-858F6769D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137E-F1F5-4411-8695-442709E9262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0A078B-3967-56A8-CC5A-2845FCA60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9A617F-FC80-5BB3-50D1-789A93358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38A4-7B38-4E33-8B63-FADCB4226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897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AF0025-92B3-ACB4-7170-88B8AE6BD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137E-F1F5-4411-8695-442709E9262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378D0D-BD89-143A-2383-85C0AE20A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B1CCBC-9B5A-4A51-46AF-833E89438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38A4-7B38-4E33-8B63-FADCB4226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21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9D392-6E35-57CD-B046-51683EA80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20FBC-8905-079F-2300-991994CD1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FE591C-178C-7EC5-B106-448857C3F8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CD055C-9641-8864-17EC-E662E0D92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137E-F1F5-4411-8695-442709E9262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E7280A-1982-67A2-C1E9-060E92AE7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BBA3C3-969D-46EC-F207-1DBB49244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38A4-7B38-4E33-8B63-FADCB4226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55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520EC-33DF-A187-5854-EF3119417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DFECA4-0FB2-6129-51ED-8D5CFC9687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2DD321-5C27-1F2E-BC31-0A7F336544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C47D85-3CCD-3748-487D-24580BAD9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B137E-F1F5-4411-8695-442709E9262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C22D84-CB73-617F-A195-FF735B399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20D9D9-2249-1CAC-6DAB-F82DE9604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F38A4-7B38-4E33-8B63-FADCB4226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430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45C16D-EC00-1CB2-5D1B-74F16D014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21B634-8EB7-6E61-8DE9-54F6127E8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F7BC0-105C-9099-5B5F-C39B969AC9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B137E-F1F5-4411-8695-442709E92625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186FD-EBC0-D45F-C56F-EC8C791694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BF350-EED7-B971-AE19-06CB7B5790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F38A4-7B38-4E33-8B63-FADCB42267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Rectangle 226">
            <a:extLst>
              <a:ext uri="{FF2B5EF4-FFF2-40B4-BE49-F238E27FC236}">
                <a16:creationId xmlns:a16="http://schemas.microsoft.com/office/drawing/2014/main" id="{E1925FCE-D6B8-3698-0B22-5282510F509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2390464">
            <a:off x="5982539" y="576182"/>
            <a:ext cx="5908568" cy="6942659"/>
          </a:xfrm>
          <a:custGeom>
            <a:avLst/>
            <a:gdLst>
              <a:gd name="connsiteX0" fmla="*/ 0 w 6286492"/>
              <a:gd name="connsiteY0" fmla="*/ 0 h 7508982"/>
              <a:gd name="connsiteX1" fmla="*/ 6286492 w 6286492"/>
              <a:gd name="connsiteY1" fmla="*/ 0 h 7508982"/>
              <a:gd name="connsiteX2" fmla="*/ 6286492 w 6286492"/>
              <a:gd name="connsiteY2" fmla="*/ 7508982 h 7508982"/>
              <a:gd name="connsiteX3" fmla="*/ 0 w 6286492"/>
              <a:gd name="connsiteY3" fmla="*/ 7508982 h 7508982"/>
              <a:gd name="connsiteX4" fmla="*/ 0 w 6286492"/>
              <a:gd name="connsiteY4" fmla="*/ 0 h 7508982"/>
              <a:gd name="connsiteX0" fmla="*/ 0 w 6286492"/>
              <a:gd name="connsiteY0" fmla="*/ 0 h 7508982"/>
              <a:gd name="connsiteX1" fmla="*/ 6286492 w 6286492"/>
              <a:gd name="connsiteY1" fmla="*/ 0 h 7508982"/>
              <a:gd name="connsiteX2" fmla="*/ 6286492 w 6286492"/>
              <a:gd name="connsiteY2" fmla="*/ 7508982 h 7508982"/>
              <a:gd name="connsiteX3" fmla="*/ 0 w 6286492"/>
              <a:gd name="connsiteY3" fmla="*/ 7508982 h 7508982"/>
              <a:gd name="connsiteX4" fmla="*/ 0 w 6286492"/>
              <a:gd name="connsiteY4" fmla="*/ 0 h 7508982"/>
              <a:gd name="connsiteX0" fmla="*/ 0 w 6286492"/>
              <a:gd name="connsiteY0" fmla="*/ 0 h 7508982"/>
              <a:gd name="connsiteX1" fmla="*/ 4540329 w 6286492"/>
              <a:gd name="connsiteY1" fmla="*/ 1773538 h 7508982"/>
              <a:gd name="connsiteX2" fmla="*/ 6286492 w 6286492"/>
              <a:gd name="connsiteY2" fmla="*/ 7508982 h 7508982"/>
              <a:gd name="connsiteX3" fmla="*/ 0 w 6286492"/>
              <a:gd name="connsiteY3" fmla="*/ 7508982 h 7508982"/>
              <a:gd name="connsiteX4" fmla="*/ 0 w 6286492"/>
              <a:gd name="connsiteY4" fmla="*/ 0 h 7508982"/>
              <a:gd name="connsiteX0" fmla="*/ 0 w 6286492"/>
              <a:gd name="connsiteY0" fmla="*/ 0 h 7508982"/>
              <a:gd name="connsiteX1" fmla="*/ 1429870 w 6286492"/>
              <a:gd name="connsiteY1" fmla="*/ 566323 h 7508982"/>
              <a:gd name="connsiteX2" fmla="*/ 4540329 w 6286492"/>
              <a:gd name="connsiteY2" fmla="*/ 1773538 h 7508982"/>
              <a:gd name="connsiteX3" fmla="*/ 6286492 w 6286492"/>
              <a:gd name="connsiteY3" fmla="*/ 7508982 h 7508982"/>
              <a:gd name="connsiteX4" fmla="*/ 0 w 6286492"/>
              <a:gd name="connsiteY4" fmla="*/ 7508982 h 7508982"/>
              <a:gd name="connsiteX5" fmla="*/ 0 w 6286492"/>
              <a:gd name="connsiteY5" fmla="*/ 0 h 7508982"/>
              <a:gd name="connsiteX0" fmla="*/ 0 w 6286492"/>
              <a:gd name="connsiteY0" fmla="*/ 0 h 7508982"/>
              <a:gd name="connsiteX1" fmla="*/ 1429870 w 6286492"/>
              <a:gd name="connsiteY1" fmla="*/ 566323 h 7508982"/>
              <a:gd name="connsiteX2" fmla="*/ 3569313 w 6286492"/>
              <a:gd name="connsiteY2" fmla="*/ 2941006 h 7508982"/>
              <a:gd name="connsiteX3" fmla="*/ 6286492 w 6286492"/>
              <a:gd name="connsiteY3" fmla="*/ 7508982 h 7508982"/>
              <a:gd name="connsiteX4" fmla="*/ 0 w 6286492"/>
              <a:gd name="connsiteY4" fmla="*/ 7508982 h 7508982"/>
              <a:gd name="connsiteX5" fmla="*/ 0 w 6286492"/>
              <a:gd name="connsiteY5" fmla="*/ 0 h 7508982"/>
              <a:gd name="connsiteX0" fmla="*/ 0 w 6286492"/>
              <a:gd name="connsiteY0" fmla="*/ 0 h 7508982"/>
              <a:gd name="connsiteX1" fmla="*/ 1429870 w 6286492"/>
              <a:gd name="connsiteY1" fmla="*/ 566323 h 7508982"/>
              <a:gd name="connsiteX2" fmla="*/ 5899247 w 6286492"/>
              <a:gd name="connsiteY2" fmla="*/ 6256743 h 7508982"/>
              <a:gd name="connsiteX3" fmla="*/ 6286492 w 6286492"/>
              <a:gd name="connsiteY3" fmla="*/ 7508982 h 7508982"/>
              <a:gd name="connsiteX4" fmla="*/ 0 w 6286492"/>
              <a:gd name="connsiteY4" fmla="*/ 7508982 h 7508982"/>
              <a:gd name="connsiteX5" fmla="*/ 0 w 6286492"/>
              <a:gd name="connsiteY5" fmla="*/ 0 h 7508982"/>
              <a:gd name="connsiteX0" fmla="*/ 0 w 5899247"/>
              <a:gd name="connsiteY0" fmla="*/ 0 h 7508982"/>
              <a:gd name="connsiteX1" fmla="*/ 1429870 w 5899247"/>
              <a:gd name="connsiteY1" fmla="*/ 566323 h 7508982"/>
              <a:gd name="connsiteX2" fmla="*/ 5899247 w 5899247"/>
              <a:gd name="connsiteY2" fmla="*/ 6256743 h 7508982"/>
              <a:gd name="connsiteX3" fmla="*/ 4415208 w 5899247"/>
              <a:gd name="connsiteY3" fmla="*/ 7502337 h 7508982"/>
              <a:gd name="connsiteX4" fmla="*/ 0 w 5899247"/>
              <a:gd name="connsiteY4" fmla="*/ 7508982 h 7508982"/>
              <a:gd name="connsiteX5" fmla="*/ 0 w 5899247"/>
              <a:gd name="connsiteY5" fmla="*/ 0 h 7508982"/>
              <a:gd name="connsiteX0" fmla="*/ 0 w 5908568"/>
              <a:gd name="connsiteY0" fmla="*/ 136144 h 6942659"/>
              <a:gd name="connsiteX1" fmla="*/ 1439191 w 5908568"/>
              <a:gd name="connsiteY1" fmla="*/ 0 h 6942659"/>
              <a:gd name="connsiteX2" fmla="*/ 5908568 w 5908568"/>
              <a:gd name="connsiteY2" fmla="*/ 5690420 h 6942659"/>
              <a:gd name="connsiteX3" fmla="*/ 4424529 w 5908568"/>
              <a:gd name="connsiteY3" fmla="*/ 6936014 h 6942659"/>
              <a:gd name="connsiteX4" fmla="*/ 9321 w 5908568"/>
              <a:gd name="connsiteY4" fmla="*/ 6942659 h 6942659"/>
              <a:gd name="connsiteX5" fmla="*/ 0 w 5908568"/>
              <a:gd name="connsiteY5" fmla="*/ 136144 h 6942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08568" h="6942659">
                <a:moveTo>
                  <a:pt x="0" y="136144"/>
                </a:moveTo>
                <a:lnTo>
                  <a:pt x="1439191" y="0"/>
                </a:lnTo>
                <a:lnTo>
                  <a:pt x="5908568" y="5690420"/>
                </a:lnTo>
                <a:lnTo>
                  <a:pt x="4424529" y="6936014"/>
                </a:lnTo>
                <a:lnTo>
                  <a:pt x="9321" y="6942659"/>
                </a:lnTo>
                <a:lnTo>
                  <a:pt x="0" y="136144"/>
                </a:lnTo>
                <a:close/>
              </a:path>
            </a:pathLst>
          </a:custGeom>
          <a:solidFill>
            <a:schemeClr val="accent1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Graphic 9" descr="A city block with various buildings, skyscrapers and trees">
            <a:extLst>
              <a:ext uri="{FF2B5EF4-FFF2-40B4-BE49-F238E27FC236}">
                <a16:creationId xmlns:a16="http://schemas.microsoft.com/office/drawing/2014/main" id="{72DDC80F-F361-B018-BA95-F451A8634B0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49938" y="2590800"/>
            <a:ext cx="5974079" cy="5974079"/>
          </a:xfrm>
          <a:prstGeom prst="rect">
            <a:avLst/>
          </a:prstGeom>
        </p:spPr>
      </p:pic>
      <p:sp>
        <p:nvSpPr>
          <p:cNvPr id="228" name="Right Triangle 227">
            <a:extLst>
              <a:ext uri="{FF2B5EF4-FFF2-40B4-BE49-F238E27FC236}">
                <a16:creationId xmlns:a16="http://schemas.microsoft.com/office/drawing/2014/main" id="{BE0DEEAC-669F-9A38-34A9-DF20F15BE08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3197042">
            <a:off x="-1297499" y="-272445"/>
            <a:ext cx="2570442" cy="3428636"/>
          </a:xfrm>
          <a:custGeom>
            <a:avLst/>
            <a:gdLst>
              <a:gd name="connsiteX0" fmla="*/ 0 w 3133385"/>
              <a:gd name="connsiteY0" fmla="*/ 3428636 h 3428636"/>
              <a:gd name="connsiteX1" fmla="*/ 0 w 3133385"/>
              <a:gd name="connsiteY1" fmla="*/ 0 h 3428636"/>
              <a:gd name="connsiteX2" fmla="*/ 3133385 w 3133385"/>
              <a:gd name="connsiteY2" fmla="*/ 3428636 h 3428636"/>
              <a:gd name="connsiteX3" fmla="*/ 0 w 3133385"/>
              <a:gd name="connsiteY3" fmla="*/ 3428636 h 3428636"/>
              <a:gd name="connsiteX0" fmla="*/ 0 w 3133385"/>
              <a:gd name="connsiteY0" fmla="*/ 3428636 h 3428636"/>
              <a:gd name="connsiteX1" fmla="*/ 0 w 3133385"/>
              <a:gd name="connsiteY1" fmla="*/ 0 h 3428636"/>
              <a:gd name="connsiteX2" fmla="*/ 2570442 w 3133385"/>
              <a:gd name="connsiteY2" fmla="*/ 2816847 h 3428636"/>
              <a:gd name="connsiteX3" fmla="*/ 3133385 w 3133385"/>
              <a:gd name="connsiteY3" fmla="*/ 3428636 h 3428636"/>
              <a:gd name="connsiteX4" fmla="*/ 0 w 3133385"/>
              <a:gd name="connsiteY4" fmla="*/ 3428636 h 3428636"/>
              <a:gd name="connsiteX0" fmla="*/ 0 w 2570442"/>
              <a:gd name="connsiteY0" fmla="*/ 3428636 h 3428636"/>
              <a:gd name="connsiteX1" fmla="*/ 0 w 2570442"/>
              <a:gd name="connsiteY1" fmla="*/ 0 h 3428636"/>
              <a:gd name="connsiteX2" fmla="*/ 2570442 w 2570442"/>
              <a:gd name="connsiteY2" fmla="*/ 2816847 h 3428636"/>
              <a:gd name="connsiteX3" fmla="*/ 1857231 w 2570442"/>
              <a:gd name="connsiteY3" fmla="*/ 3424063 h 3428636"/>
              <a:gd name="connsiteX4" fmla="*/ 0 w 2570442"/>
              <a:gd name="connsiteY4" fmla="*/ 3428636 h 3428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0442" h="3428636">
                <a:moveTo>
                  <a:pt x="0" y="3428636"/>
                </a:moveTo>
                <a:lnTo>
                  <a:pt x="0" y="0"/>
                </a:lnTo>
                <a:lnTo>
                  <a:pt x="2570442" y="2816847"/>
                </a:lnTo>
                <a:lnTo>
                  <a:pt x="1857231" y="3424063"/>
                </a:lnTo>
                <a:lnTo>
                  <a:pt x="0" y="3428636"/>
                </a:lnTo>
                <a:close/>
              </a:path>
            </a:pathLst>
          </a:custGeom>
          <a:solidFill>
            <a:schemeClr val="accent2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9" name="Right Triangle 228">
            <a:extLst>
              <a:ext uri="{FF2B5EF4-FFF2-40B4-BE49-F238E27FC236}">
                <a16:creationId xmlns:a16="http://schemas.microsoft.com/office/drawing/2014/main" id="{440513E9-3A59-CEC7-63FA-340456F402D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0800000">
            <a:off x="5706493" y="-19810"/>
            <a:ext cx="3991139" cy="3521562"/>
          </a:xfrm>
          <a:prstGeom prst="rtTriangle">
            <a:avLst/>
          </a:prstGeom>
          <a:solidFill>
            <a:schemeClr val="tx2">
              <a:lumMod val="75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87866953-B73F-21C9-61C3-DC656EDE1888}"/>
              </a:ext>
            </a:extLst>
          </p:cNvPr>
          <p:cNvSpPr txBox="1"/>
          <p:nvPr/>
        </p:nvSpPr>
        <p:spPr>
          <a:xfrm>
            <a:off x="417226" y="3042863"/>
            <a:ext cx="39911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Worksheet 3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752E83D4-6713-C556-5609-0C376D20AF9E}"/>
              </a:ext>
            </a:extLst>
          </p:cNvPr>
          <p:cNvSpPr txBox="1"/>
          <p:nvPr/>
        </p:nvSpPr>
        <p:spPr>
          <a:xfrm>
            <a:off x="417226" y="3761024"/>
            <a:ext cx="4603669" cy="1183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900"/>
              </a:lnSpc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How the Hong Kong government maintains Hong Kong’s banking </a:t>
            </a:r>
            <a:b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and financial stability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19D333BE-7041-C1E7-5C44-7D95BF6AA745}"/>
              </a:ext>
            </a:extLst>
          </p:cNvPr>
          <p:cNvSpPr txBox="1"/>
          <p:nvPr/>
        </p:nvSpPr>
        <p:spPr>
          <a:xfrm>
            <a:off x="417226" y="2212532"/>
            <a:ext cx="59740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Security Education Pack for </a:t>
            </a:r>
            <a:br>
              <a:rPr lang="en-US" sz="2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Secondary Economics</a:t>
            </a:r>
          </a:p>
        </p:txBody>
      </p:sp>
      <p:grpSp>
        <p:nvGrpSpPr>
          <p:cNvPr id="235" name="Group 234">
            <a:extLst>
              <a:ext uri="{FF2B5EF4-FFF2-40B4-BE49-F238E27FC236}">
                <a16:creationId xmlns:a16="http://schemas.microsoft.com/office/drawing/2014/main" id="{564E9A75-FE60-9C51-3DF6-0600C4543516}"/>
              </a:ext>
            </a:extLst>
          </p:cNvPr>
          <p:cNvGrpSpPr/>
          <p:nvPr/>
        </p:nvGrpSpPr>
        <p:grpSpPr>
          <a:xfrm>
            <a:off x="449580" y="5415314"/>
            <a:ext cx="1935480" cy="369332"/>
            <a:chOff x="449580" y="5284708"/>
            <a:chExt cx="1935480" cy="369332"/>
          </a:xfrm>
        </p:grpSpPr>
        <p:sp>
          <p:nvSpPr>
            <p:cNvPr id="234" name="Rectangle: Rounded Corners 233">
              <a:extLst>
                <a:ext uri="{FF2B5EF4-FFF2-40B4-BE49-F238E27FC236}">
                  <a16:creationId xmlns:a16="http://schemas.microsoft.com/office/drawing/2014/main" id="{B3507C38-72FE-BC36-7AE3-974D0F8D758D}"/>
                </a:ext>
              </a:extLst>
            </p:cNvPr>
            <p:cNvSpPr/>
            <p:nvPr/>
          </p:nvSpPr>
          <p:spPr>
            <a:xfrm>
              <a:off x="548640" y="5295900"/>
              <a:ext cx="1737360" cy="358140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TextBox 232">
              <a:extLst>
                <a:ext uri="{FF2B5EF4-FFF2-40B4-BE49-F238E27FC236}">
                  <a16:creationId xmlns:a16="http://schemas.microsoft.com/office/drawing/2014/main" id="{22D6D1E6-282B-E97C-6616-3CB243249D4B}"/>
                </a:ext>
              </a:extLst>
            </p:cNvPr>
            <p:cNvSpPr txBox="1"/>
            <p:nvPr/>
          </p:nvSpPr>
          <p:spPr>
            <a:xfrm>
              <a:off x="449580" y="5284708"/>
              <a:ext cx="19354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No. of periods: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70115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C6DDEEF-98F0-8944-6AA0-D3FCC66A52D4}"/>
              </a:ext>
            </a:extLst>
          </p:cNvPr>
          <p:cNvSpPr txBox="1"/>
          <p:nvPr/>
        </p:nvSpPr>
        <p:spPr>
          <a:xfrm>
            <a:off x="307910" y="933063"/>
            <a:ext cx="8472195" cy="470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With reference to Source B and your own knowledge of Economics, determine whether the following is/are functions of the HKMA related to Hong Kong’s economic security. Put a ‘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 2" panose="05020102010507070707" pitchFamily="18" charset="2"/>
              </a:rPr>
              <a:t>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’ in the appropriate box(s).</a:t>
            </a:r>
          </a:p>
          <a:p>
            <a:pPr marL="354013" marR="0" lvl="0" indent="-354013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>
                <a:tab pos="8248650" algn="r"/>
              </a:tabLst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To ensure the safety of bank customers’ deposits	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 2" panose="05020102010507070707" pitchFamily="18" charset="2"/>
              </a:rPr>
              <a:t>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54013" indent="-354013">
              <a:lnSpc>
                <a:spcPts val="2900"/>
              </a:lnSpc>
              <a:spcAft>
                <a:spcPts val="1200"/>
              </a:spcAft>
              <a:tabLst>
                <a:tab pos="8248650" algn="r"/>
              </a:tabLst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To evaluate banks’ safety and soundness	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 2" panose="05020102010507070707" pitchFamily="18" charset="2"/>
              </a:rPr>
              <a:t>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54013" indent="-354013">
              <a:lnSpc>
                <a:spcPts val="2900"/>
              </a:lnSpc>
              <a:spcAft>
                <a:spcPts val="1200"/>
              </a:spcAft>
              <a:tabLst>
                <a:tab pos="8248650" algn="r"/>
              </a:tabLst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To keep the required reserves of deposit-taking institutions	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 2" panose="05020102010507070707" pitchFamily="18" charset="2"/>
              </a:rPr>
              <a:t>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54013" indent="-354013">
              <a:lnSpc>
                <a:spcPts val="2900"/>
              </a:lnSpc>
              <a:spcAft>
                <a:spcPts val="1200"/>
              </a:spcAft>
              <a:tabLst>
                <a:tab pos="8248650" algn="r"/>
              </a:tabLst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To regulate banks to maintain adequate capital	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 2" panose="05020102010507070707" pitchFamily="18" charset="2"/>
              </a:rPr>
              <a:t>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54013" indent="-354013">
              <a:lnSpc>
                <a:spcPts val="2900"/>
              </a:lnSpc>
              <a:spcAft>
                <a:spcPts val="1200"/>
              </a:spcAft>
              <a:tabLst>
                <a:tab pos="8248650" algn="r"/>
              </a:tabLst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To receive deposits from the public and offer reasonable 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interest rates	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 2" panose="05020102010507070707" pitchFamily="18" charset="2"/>
              </a:rPr>
              <a:t>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54013" indent="-354013">
              <a:lnSpc>
                <a:spcPts val="2900"/>
              </a:lnSpc>
              <a:spcAft>
                <a:spcPts val="1200"/>
              </a:spcAft>
              <a:tabLst>
                <a:tab pos="8248650" algn="r"/>
              </a:tabLst>
            </a:pP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f.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act as the lender of last resort	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 2" panose="05020102010507070707" pitchFamily="18" charset="2"/>
              </a:rPr>
              <a:t>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02EA229-BC97-269F-F321-8F0435BC0B91}"/>
              </a:ext>
            </a:extLst>
          </p:cNvPr>
          <p:cNvSpPr/>
          <p:nvPr/>
        </p:nvSpPr>
        <p:spPr>
          <a:xfrm>
            <a:off x="363895" y="319051"/>
            <a:ext cx="858417" cy="558027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3B00F4-EAB3-293B-A847-BE0CB916F43D}"/>
              </a:ext>
            </a:extLst>
          </p:cNvPr>
          <p:cNvSpPr txBox="1"/>
          <p:nvPr/>
        </p:nvSpPr>
        <p:spPr>
          <a:xfrm>
            <a:off x="495585" y="367231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863B57-91A5-A928-7CC6-F301C0A20B49}"/>
              </a:ext>
            </a:extLst>
          </p:cNvPr>
          <p:cNvSpPr txBox="1"/>
          <p:nvPr/>
        </p:nvSpPr>
        <p:spPr>
          <a:xfrm>
            <a:off x="8369556" y="2231825"/>
            <a:ext cx="363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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C6843E-8E5E-BB98-3F2A-1B205C768B6F}"/>
              </a:ext>
            </a:extLst>
          </p:cNvPr>
          <p:cNvSpPr txBox="1"/>
          <p:nvPr/>
        </p:nvSpPr>
        <p:spPr>
          <a:xfrm>
            <a:off x="8369556" y="2763670"/>
            <a:ext cx="363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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6FEF60-4A94-EB83-BC36-D12712E79E62}"/>
              </a:ext>
            </a:extLst>
          </p:cNvPr>
          <p:cNvSpPr txBox="1"/>
          <p:nvPr/>
        </p:nvSpPr>
        <p:spPr>
          <a:xfrm>
            <a:off x="8369556" y="3802358"/>
            <a:ext cx="363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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FE0F7F-AF7D-D307-B559-FC6583E50399}"/>
              </a:ext>
            </a:extLst>
          </p:cNvPr>
          <p:cNvSpPr txBox="1"/>
          <p:nvPr/>
        </p:nvSpPr>
        <p:spPr>
          <a:xfrm>
            <a:off x="8369556" y="5218940"/>
            <a:ext cx="363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 2" panose="05020102010507070707" pitchFamily="18" charset="2"/>
              </a:rPr>
              <a:t>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71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C6DDEEF-98F0-8944-6AA0-D3FCC66A52D4}"/>
              </a:ext>
            </a:extLst>
          </p:cNvPr>
          <p:cNvSpPr txBox="1"/>
          <p:nvPr/>
        </p:nvSpPr>
        <p:spPr>
          <a:xfrm>
            <a:off x="307910" y="933063"/>
            <a:ext cx="8472195" cy="2225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Refer to Source C. How could the Deposit Protection Scheme (DPS) help prevent the economic security threat mentioned in (1)?</a:t>
            </a:r>
          </a:p>
          <a:p>
            <a:pPr marL="0" marR="0" lvl="0" indent="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With DPS, deposits of less than HK$500,000 will be fully protected. </a:t>
            </a:r>
          </a:p>
          <a:p>
            <a:pPr marL="0" marR="0" lvl="0" indent="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This can strengthen depositors’ confidence in the safety of their deposits. Thus, bank runs and their resulting consequences can be prevented.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02EA229-BC97-269F-F321-8F0435BC0B91}"/>
              </a:ext>
            </a:extLst>
          </p:cNvPr>
          <p:cNvSpPr/>
          <p:nvPr/>
        </p:nvSpPr>
        <p:spPr>
          <a:xfrm>
            <a:off x="363895" y="319051"/>
            <a:ext cx="858417" cy="558027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3B00F4-EAB3-293B-A847-BE0CB916F43D}"/>
              </a:ext>
            </a:extLst>
          </p:cNvPr>
          <p:cNvSpPr txBox="1"/>
          <p:nvPr/>
        </p:nvSpPr>
        <p:spPr>
          <a:xfrm>
            <a:off x="495585" y="367231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Q3</a:t>
            </a:r>
          </a:p>
        </p:txBody>
      </p:sp>
    </p:spTree>
    <p:extLst>
      <p:ext uri="{BB962C8B-B14F-4D97-AF65-F5344CB8AC3E}">
        <p14:creationId xmlns:p14="http://schemas.microsoft.com/office/powerpoint/2010/main" val="133534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C6DDEEF-98F0-8944-6AA0-D3FCC66A52D4}"/>
              </a:ext>
            </a:extLst>
          </p:cNvPr>
          <p:cNvSpPr txBox="1"/>
          <p:nvPr/>
        </p:nvSpPr>
        <p:spPr>
          <a:xfrm>
            <a:off x="307910" y="933063"/>
            <a:ext cx="8472195" cy="2071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With reference to Source D and your own knowledge of Economics, state TWO important functions of the Exchange Fund.</a:t>
            </a:r>
          </a:p>
          <a:p>
            <a:pPr marR="0" lvl="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stabilise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the value of the Hong Kong dollar (or maintain the stability of Hong Kong dollar exchange rate); to support and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stabilise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the financial markets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02EA229-BC97-269F-F321-8F0435BC0B91}"/>
              </a:ext>
            </a:extLst>
          </p:cNvPr>
          <p:cNvSpPr/>
          <p:nvPr/>
        </p:nvSpPr>
        <p:spPr>
          <a:xfrm>
            <a:off x="363895" y="319051"/>
            <a:ext cx="858417" cy="558027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3B00F4-EAB3-293B-A847-BE0CB916F43D}"/>
              </a:ext>
            </a:extLst>
          </p:cNvPr>
          <p:cNvSpPr txBox="1"/>
          <p:nvPr/>
        </p:nvSpPr>
        <p:spPr>
          <a:xfrm>
            <a:off x="495585" y="367231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Q4</a:t>
            </a:r>
          </a:p>
        </p:txBody>
      </p:sp>
    </p:spTree>
    <p:extLst>
      <p:ext uri="{BB962C8B-B14F-4D97-AF65-F5344CB8AC3E}">
        <p14:creationId xmlns:p14="http://schemas.microsoft.com/office/powerpoint/2010/main" val="418932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C6DDEEF-98F0-8944-6AA0-D3FCC66A52D4}"/>
              </a:ext>
            </a:extLst>
          </p:cNvPr>
          <p:cNvSpPr txBox="1"/>
          <p:nvPr/>
        </p:nvSpPr>
        <p:spPr>
          <a:xfrm>
            <a:off x="307910" y="933063"/>
            <a:ext cx="8472195" cy="4020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Based on your answer in (1), what serious consequences might occur if the Exchange Fund did NOT hold sufficient assets?</a:t>
            </a:r>
          </a:p>
          <a:p>
            <a:pPr marL="0" marR="0" lvl="0" indent="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Free answer: </a:t>
            </a:r>
          </a:p>
          <a:p>
            <a:pPr marL="0" marR="0" lvl="0" indent="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Investors and the public would lose confidence in Hong Kong’s monetary and financial systems. </a:t>
            </a:r>
          </a:p>
          <a:p>
            <a:pPr marL="0" marR="0" lvl="0" indent="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Hong Kong’s monetary, banking and financial systems would become unstable. </a:t>
            </a:r>
          </a:p>
          <a:p>
            <a:pPr marL="0" marR="0" lvl="0" indent="0" algn="l" defTabSz="914400" rtl="0" eaLnBrk="1" fontAlgn="auto" latinLnBrk="0" hangingPunct="1">
              <a:lnSpc>
                <a:spcPts val="29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government would lack the resources to fight against speculators and maintain public confidence in the value of the Hong Kong dollar.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02EA229-BC97-269F-F321-8F0435BC0B91}"/>
              </a:ext>
            </a:extLst>
          </p:cNvPr>
          <p:cNvSpPr/>
          <p:nvPr/>
        </p:nvSpPr>
        <p:spPr>
          <a:xfrm>
            <a:off x="363895" y="319051"/>
            <a:ext cx="858417" cy="558027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3B00F4-EAB3-293B-A847-BE0CB916F43D}"/>
              </a:ext>
            </a:extLst>
          </p:cNvPr>
          <p:cNvSpPr txBox="1"/>
          <p:nvPr/>
        </p:nvSpPr>
        <p:spPr>
          <a:xfrm>
            <a:off x="495585" y="367231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Q5</a:t>
            </a:r>
          </a:p>
        </p:txBody>
      </p:sp>
    </p:spTree>
    <p:extLst>
      <p:ext uri="{BB962C8B-B14F-4D97-AF65-F5344CB8AC3E}">
        <p14:creationId xmlns:p14="http://schemas.microsoft.com/office/powerpoint/2010/main" val="251932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E40C3-FD6C-0237-A002-2CE9A6AA2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97711"/>
            <a:ext cx="7886700" cy="2615879"/>
          </a:xfrm>
        </p:spPr>
        <p:txBody>
          <a:bodyPr/>
          <a:lstStyle/>
          <a:p>
            <a:pPr marL="266700" indent="-266700">
              <a:lnSpc>
                <a:spcPts val="2900"/>
              </a:lnSpc>
              <a:spcBef>
                <a:spcPts val="120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Topics of economic curriculum: H Money and Banking</a:t>
            </a:r>
          </a:p>
          <a:p>
            <a:pPr marL="266700" indent="-266700">
              <a:lnSpc>
                <a:spcPts val="2900"/>
              </a:lnSpc>
              <a:spcBef>
                <a:spcPts val="120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Strands of national security education: Strand 7</a:t>
            </a:r>
          </a:p>
          <a:p>
            <a:pPr marL="266700" indent="-266700">
              <a:lnSpc>
                <a:spcPts val="2900"/>
              </a:lnSpc>
              <a:spcBef>
                <a:spcPts val="120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Learning elements: Explore the relationship between monetary stability and national security </a:t>
            </a:r>
          </a:p>
          <a:p>
            <a:pPr marL="266700" indent="-266700">
              <a:lnSpc>
                <a:spcPts val="2900"/>
              </a:lnSpc>
              <a:spcBef>
                <a:spcPts val="120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Related book and chapters: Ch 8, 9 and 11 of BK 6</a:t>
            </a:r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10B75DC-A9AB-F234-82E2-9CC58F6767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01552"/>
              </p:ext>
            </p:extLst>
          </p:nvPr>
        </p:nvGraphicFramePr>
        <p:xfrm>
          <a:off x="1327110" y="3113590"/>
          <a:ext cx="6489780" cy="22356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079345">
                  <a:extLst>
                    <a:ext uri="{9D8B030D-6E8A-4147-A177-3AD203B41FA5}">
                      <a16:colId xmlns:a16="http://schemas.microsoft.com/office/drawing/2014/main" val="1175448177"/>
                    </a:ext>
                  </a:extLst>
                </a:gridCol>
                <a:gridCol w="1192673">
                  <a:extLst>
                    <a:ext uri="{9D8B030D-6E8A-4147-A177-3AD203B41FA5}">
                      <a16:colId xmlns:a16="http://schemas.microsoft.com/office/drawing/2014/main" val="2945079153"/>
                    </a:ext>
                  </a:extLst>
                </a:gridCol>
                <a:gridCol w="3217762">
                  <a:extLst>
                    <a:ext uri="{9D8B030D-6E8A-4147-A177-3AD203B41FA5}">
                      <a16:colId xmlns:a16="http://schemas.microsoft.com/office/drawing/2014/main" val="34076563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tabLst>
                          <a:tab pos="5257800" algn="r"/>
                        </a:tabLst>
                      </a:pPr>
                      <a:r>
                        <a:rPr lang="en-GB" sz="1800" b="1" kern="100">
                          <a:solidFill>
                            <a:schemeClr val="bg1"/>
                          </a:solidFill>
                          <a:effectLst/>
                        </a:rPr>
                        <a:t>Book</a:t>
                      </a:r>
                      <a:endParaRPr lang="en-US" sz="1800" kern="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08000" marR="108000" marT="108000" marB="108000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257800" algn="r"/>
                        </a:tabLst>
                      </a:pPr>
                      <a:r>
                        <a:rPr lang="en-GB" sz="1800" b="1" kern="100">
                          <a:solidFill>
                            <a:schemeClr val="bg1"/>
                          </a:solidFill>
                          <a:effectLst/>
                        </a:rPr>
                        <a:t>Chapter</a:t>
                      </a:r>
                      <a:endParaRPr lang="en-US" sz="1800" kern="1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08000" marR="108000" marT="108000" marB="10800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257800" algn="r"/>
                        </a:tabLst>
                      </a:pPr>
                      <a:r>
                        <a:rPr lang="en-GB" sz="1800" b="1" kern="100" dirty="0">
                          <a:solidFill>
                            <a:schemeClr val="bg1"/>
                          </a:solidFill>
                          <a:effectLst/>
                        </a:rPr>
                        <a:t>Related concepts</a:t>
                      </a:r>
                      <a:endParaRPr lang="en-US" sz="1800" kern="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08000" marR="108000" marT="108000" marB="10800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8189778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201930" indent="-201930" algn="ctr">
                        <a:tabLst>
                          <a:tab pos="5257800" algn="r"/>
                        </a:tabLst>
                      </a:pPr>
                      <a:r>
                        <a:rPr lang="en-GB" sz="1800" kern="100" dirty="0">
                          <a:solidFill>
                            <a:schemeClr val="tx1"/>
                          </a:solidFill>
                          <a:effectLst/>
                        </a:rPr>
                        <a:t>6	Money and Trade</a:t>
                      </a:r>
                      <a:endParaRPr lang="en-US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08000" marR="108000" marT="108000" marB="108000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257800" algn="r"/>
                        </a:tabLs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08000" marR="108000" marT="108000" marB="108000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5257800" algn="r"/>
                        </a:tabLst>
                      </a:pPr>
                      <a:r>
                        <a:rPr lang="en-GB" sz="1800" kern="100" dirty="0">
                          <a:solidFill>
                            <a:schemeClr val="tx1"/>
                          </a:solidFill>
                          <a:effectLst/>
                        </a:rPr>
                        <a:t>Functions of the HKMA</a:t>
                      </a:r>
                      <a:endParaRPr lang="en-US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08000" marR="108000" marT="108000" marB="108000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95625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257800" algn="r"/>
                        </a:tabLs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08000" marR="108000" marT="108000" marB="108000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5257800" algn="r"/>
                        </a:tabLst>
                      </a:pPr>
                      <a:r>
                        <a:rPr lang="en-GB" sz="1800" kern="100">
                          <a:solidFill>
                            <a:schemeClr val="tx1"/>
                          </a:solidFill>
                          <a:effectLst/>
                        </a:rPr>
                        <a:t>Money contraction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08000" marR="108000" marT="108000" marB="108000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010937"/>
                  </a:ext>
                </a:extLst>
              </a:tr>
              <a:tr h="2573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5257800" algn="r"/>
                        </a:tabLs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8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08000" marR="108000" marT="108000" marB="108000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5257800" algn="r"/>
                        </a:tabLst>
                      </a:pPr>
                      <a:r>
                        <a:rPr lang="en-GB" sz="1800" kern="100" dirty="0">
                          <a:solidFill>
                            <a:schemeClr val="tx1"/>
                          </a:solidFill>
                          <a:effectLst/>
                        </a:rPr>
                        <a:t>Effects of money contraction on aggregate output</a:t>
                      </a:r>
                      <a:endParaRPr lang="en-US" sz="18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108000" marR="108000" marT="108000" marB="108000">
                    <a:lnL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192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2325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DC1987DE-FEDC-2B3F-C66C-4D74FF1BD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928" y="212193"/>
            <a:ext cx="8162144" cy="1325563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Source A: </a:t>
            </a:r>
            <a:b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accent3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An example of how a financial crisis may occur</a:t>
            </a:r>
          </a:p>
        </p:txBody>
      </p:sp>
      <p:sp>
        <p:nvSpPr>
          <p:cNvPr id="5" name="文字方塊 2">
            <a:extLst>
              <a:ext uri="{FF2B5EF4-FFF2-40B4-BE49-F238E27FC236}">
                <a16:creationId xmlns:a16="http://schemas.microsoft.com/office/drawing/2014/main" id="{F478FEAC-A6F4-D5C0-24F2-FF18D6611434}"/>
              </a:ext>
            </a:extLst>
          </p:cNvPr>
          <p:cNvSpPr txBox="1"/>
          <p:nvPr/>
        </p:nvSpPr>
        <p:spPr>
          <a:xfrm>
            <a:off x="569509" y="1463603"/>
            <a:ext cx="3013801" cy="108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kern="100" dirty="0">
                <a:effectLst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Negative </a:t>
            </a:r>
            <a:r>
              <a:rPr lang="en-US" kern="100" dirty="0" err="1">
                <a:effectLst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rumours</a:t>
            </a:r>
            <a:r>
              <a:rPr lang="en-US" kern="100" dirty="0">
                <a:effectLst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 about banking system are spread</a:t>
            </a:r>
          </a:p>
        </p:txBody>
      </p:sp>
      <p:sp>
        <p:nvSpPr>
          <p:cNvPr id="6" name="文字方塊 10">
            <a:extLst>
              <a:ext uri="{FF2B5EF4-FFF2-40B4-BE49-F238E27FC236}">
                <a16:creationId xmlns:a16="http://schemas.microsoft.com/office/drawing/2014/main" id="{A6EE5C41-B350-7898-11F1-660564A60F00}"/>
              </a:ext>
            </a:extLst>
          </p:cNvPr>
          <p:cNvSpPr txBox="1"/>
          <p:nvPr/>
        </p:nvSpPr>
        <p:spPr>
          <a:xfrm>
            <a:off x="4275717" y="1463603"/>
            <a:ext cx="3123459" cy="108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kern="100" dirty="0">
                <a:effectLst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Large groups of depositors withdraw money from banks at the same time</a:t>
            </a:r>
          </a:p>
        </p:txBody>
      </p:sp>
      <p:sp>
        <p:nvSpPr>
          <p:cNvPr id="7" name="向右箭號 17">
            <a:extLst>
              <a:ext uri="{FF2B5EF4-FFF2-40B4-BE49-F238E27FC236}">
                <a16:creationId xmlns:a16="http://schemas.microsoft.com/office/drawing/2014/main" id="{3407A9C5-F032-B550-5B22-A100DCA554E0}"/>
              </a:ext>
            </a:extLst>
          </p:cNvPr>
          <p:cNvSpPr/>
          <p:nvPr/>
        </p:nvSpPr>
        <p:spPr>
          <a:xfrm>
            <a:off x="3682713" y="1775430"/>
            <a:ext cx="493601" cy="456346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字方塊 23">
            <a:extLst>
              <a:ext uri="{FF2B5EF4-FFF2-40B4-BE49-F238E27FC236}">
                <a16:creationId xmlns:a16="http://schemas.microsoft.com/office/drawing/2014/main" id="{3C2AB29F-ADCC-A3BD-F1D8-0C7AB79E39ED}"/>
              </a:ext>
            </a:extLst>
          </p:cNvPr>
          <p:cNvSpPr txBox="1"/>
          <p:nvPr/>
        </p:nvSpPr>
        <p:spPr>
          <a:xfrm>
            <a:off x="6583603" y="3037007"/>
            <a:ext cx="2096453" cy="108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kern="100" dirty="0">
                <a:effectLst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Money contraction and bank failures</a:t>
            </a:r>
          </a:p>
        </p:txBody>
      </p:sp>
      <p:sp>
        <p:nvSpPr>
          <p:cNvPr id="9" name="文字方塊 25">
            <a:extLst>
              <a:ext uri="{FF2B5EF4-FFF2-40B4-BE49-F238E27FC236}">
                <a16:creationId xmlns:a16="http://schemas.microsoft.com/office/drawing/2014/main" id="{05EE2CD1-0C8E-A109-C0F8-E506E16488F5}"/>
              </a:ext>
            </a:extLst>
          </p:cNvPr>
          <p:cNvSpPr txBox="1"/>
          <p:nvPr/>
        </p:nvSpPr>
        <p:spPr>
          <a:xfrm>
            <a:off x="2160392" y="3037007"/>
            <a:ext cx="3744183" cy="108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kern="100" dirty="0">
                <a:effectLst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Liquidity shortage for businesses (e.g., hard to get loans and higher interest rates paid)</a:t>
            </a:r>
          </a:p>
        </p:txBody>
      </p:sp>
      <p:sp>
        <p:nvSpPr>
          <p:cNvPr id="10" name="文字方塊 27">
            <a:extLst>
              <a:ext uri="{FF2B5EF4-FFF2-40B4-BE49-F238E27FC236}">
                <a16:creationId xmlns:a16="http://schemas.microsoft.com/office/drawing/2014/main" id="{6CC8A66D-E862-D64C-62A5-76F51BB6B6D0}"/>
              </a:ext>
            </a:extLst>
          </p:cNvPr>
          <p:cNvSpPr txBox="1"/>
          <p:nvPr/>
        </p:nvSpPr>
        <p:spPr>
          <a:xfrm>
            <a:off x="574188" y="4610411"/>
            <a:ext cx="3172408" cy="108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kern="100" dirty="0">
                <a:effectLst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Investment decreases, stock market declines and unemployment increases</a:t>
            </a:r>
          </a:p>
        </p:txBody>
      </p:sp>
      <p:sp>
        <p:nvSpPr>
          <p:cNvPr id="11" name="上彎箭號 29">
            <a:extLst>
              <a:ext uri="{FF2B5EF4-FFF2-40B4-BE49-F238E27FC236}">
                <a16:creationId xmlns:a16="http://schemas.microsoft.com/office/drawing/2014/main" id="{5DAB50B6-A8CF-D0A9-37BE-46CD3341264A}"/>
              </a:ext>
            </a:extLst>
          </p:cNvPr>
          <p:cNvSpPr/>
          <p:nvPr/>
        </p:nvSpPr>
        <p:spPr>
          <a:xfrm rot="10800000" flipH="1">
            <a:off x="7498579" y="1924253"/>
            <a:ext cx="809627" cy="1007595"/>
          </a:xfrm>
          <a:prstGeom prst="bentUpArrow">
            <a:avLst>
              <a:gd name="adj1" fmla="val 31381"/>
              <a:gd name="adj2" fmla="val 30972"/>
              <a:gd name="adj3" fmla="val 36543"/>
            </a:avLst>
          </a:prstGeom>
          <a:solidFill>
            <a:schemeClr val="accent4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文字方塊 30">
            <a:extLst>
              <a:ext uri="{FF2B5EF4-FFF2-40B4-BE49-F238E27FC236}">
                <a16:creationId xmlns:a16="http://schemas.microsoft.com/office/drawing/2014/main" id="{8636113A-F523-8DFB-EC06-982D43539762}"/>
              </a:ext>
            </a:extLst>
          </p:cNvPr>
          <p:cNvSpPr txBox="1"/>
          <p:nvPr/>
        </p:nvSpPr>
        <p:spPr>
          <a:xfrm>
            <a:off x="4436615" y="4610411"/>
            <a:ext cx="3419762" cy="108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kern="100" dirty="0">
                <a:solidFill>
                  <a:schemeClr val="accent4">
                    <a:lumMod val="75000"/>
                  </a:schemeClr>
                </a:solidFill>
                <a:effectLst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Financial crisis forms and economic depression results</a:t>
            </a:r>
            <a:endParaRPr lang="en-US" kern="100" dirty="0">
              <a:solidFill>
                <a:schemeClr val="accent4">
                  <a:lumMod val="75000"/>
                </a:schemeClr>
              </a:solidFill>
              <a:effectLst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13" name="向右箭號 17">
            <a:extLst>
              <a:ext uri="{FF2B5EF4-FFF2-40B4-BE49-F238E27FC236}">
                <a16:creationId xmlns:a16="http://schemas.microsoft.com/office/drawing/2014/main" id="{E6AB6703-41FE-8E20-E3A5-89A3D151FBDF}"/>
              </a:ext>
            </a:extLst>
          </p:cNvPr>
          <p:cNvSpPr/>
          <p:nvPr/>
        </p:nvSpPr>
        <p:spPr>
          <a:xfrm flipH="1">
            <a:off x="5966384" y="3348834"/>
            <a:ext cx="493601" cy="456346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上彎箭號 29">
            <a:extLst>
              <a:ext uri="{FF2B5EF4-FFF2-40B4-BE49-F238E27FC236}">
                <a16:creationId xmlns:a16="http://schemas.microsoft.com/office/drawing/2014/main" id="{B5C05954-62BD-CCF4-C9FB-B6AFC443CA6A}"/>
              </a:ext>
            </a:extLst>
          </p:cNvPr>
          <p:cNvSpPr/>
          <p:nvPr/>
        </p:nvSpPr>
        <p:spPr>
          <a:xfrm rot="10800000">
            <a:off x="1227147" y="3463726"/>
            <a:ext cx="809627" cy="1007595"/>
          </a:xfrm>
          <a:prstGeom prst="bentUpArrow">
            <a:avLst>
              <a:gd name="adj1" fmla="val 31381"/>
              <a:gd name="adj2" fmla="val 30972"/>
              <a:gd name="adj3" fmla="val 36543"/>
            </a:avLst>
          </a:prstGeom>
          <a:solidFill>
            <a:schemeClr val="accent4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向右箭號 17">
            <a:extLst>
              <a:ext uri="{FF2B5EF4-FFF2-40B4-BE49-F238E27FC236}">
                <a16:creationId xmlns:a16="http://schemas.microsoft.com/office/drawing/2014/main" id="{88B03EFE-DEF5-2ADA-801A-80EC8CAEF5FF}"/>
              </a:ext>
            </a:extLst>
          </p:cNvPr>
          <p:cNvSpPr/>
          <p:nvPr/>
        </p:nvSpPr>
        <p:spPr>
          <a:xfrm>
            <a:off x="3844804" y="4922238"/>
            <a:ext cx="493601" cy="456346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40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B03F6485-6BD1-6D1B-4C6D-C0D01D867A34}"/>
              </a:ext>
            </a:extLst>
          </p:cNvPr>
          <p:cNvGrpSpPr/>
          <p:nvPr/>
        </p:nvGrpSpPr>
        <p:grpSpPr>
          <a:xfrm>
            <a:off x="585824" y="1351280"/>
            <a:ext cx="7972352" cy="5140960"/>
            <a:chOff x="585824" y="1351280"/>
            <a:chExt cx="7972352" cy="514096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4673B09-536B-BD00-DDEF-7DFD3620747D}"/>
                </a:ext>
              </a:extLst>
            </p:cNvPr>
            <p:cNvSpPr/>
            <p:nvPr/>
          </p:nvSpPr>
          <p:spPr>
            <a:xfrm>
              <a:off x="585824" y="1351280"/>
              <a:ext cx="7972352" cy="51409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EA22697-5F00-F5D3-2D9F-69DDE498CB51}"/>
                </a:ext>
              </a:extLst>
            </p:cNvPr>
            <p:cNvSpPr/>
            <p:nvPr/>
          </p:nvSpPr>
          <p:spPr>
            <a:xfrm>
              <a:off x="585824" y="1351280"/>
              <a:ext cx="7972352" cy="38608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884C7844-D97D-34EC-BF46-59AA9E7DCC32}"/>
                </a:ext>
              </a:extLst>
            </p:cNvPr>
            <p:cNvSpPr/>
            <p:nvPr/>
          </p:nvSpPr>
          <p:spPr>
            <a:xfrm>
              <a:off x="585824" y="6350000"/>
              <a:ext cx="7972352" cy="14224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5E633924-CEB9-F277-5CCE-8E0ECCD1949D}"/>
                </a:ext>
              </a:extLst>
            </p:cNvPr>
            <p:cNvSpPr/>
            <p:nvPr/>
          </p:nvSpPr>
          <p:spPr>
            <a:xfrm>
              <a:off x="750955" y="1428167"/>
              <a:ext cx="219177" cy="219177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020B694-049D-20D0-41F9-3DE411B0ED49}"/>
                </a:ext>
              </a:extLst>
            </p:cNvPr>
            <p:cNvSpPr/>
            <p:nvPr/>
          </p:nvSpPr>
          <p:spPr>
            <a:xfrm>
              <a:off x="1079531" y="1428167"/>
              <a:ext cx="219177" cy="219177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DC62AA4-54BB-B9B0-4559-F730F4140641}"/>
                </a:ext>
              </a:extLst>
            </p:cNvPr>
            <p:cNvSpPr/>
            <p:nvPr/>
          </p:nvSpPr>
          <p:spPr>
            <a:xfrm>
              <a:off x="1428427" y="1428167"/>
              <a:ext cx="219177" cy="219177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B24DA4F-A278-AF67-BF2B-0BA8D215B056}"/>
                </a:ext>
              </a:extLst>
            </p:cNvPr>
            <p:cNvSpPr/>
            <p:nvPr/>
          </p:nvSpPr>
          <p:spPr>
            <a:xfrm>
              <a:off x="8064468" y="1482613"/>
              <a:ext cx="351571" cy="1371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7EF3038-A157-B85D-51A8-521826CF5B39}"/>
                </a:ext>
              </a:extLst>
            </p:cNvPr>
            <p:cNvSpPr/>
            <p:nvPr/>
          </p:nvSpPr>
          <p:spPr>
            <a:xfrm>
              <a:off x="7386997" y="1482613"/>
              <a:ext cx="582576" cy="1371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1220029-6646-2936-F375-4D3E128786EC}"/>
                </a:ext>
              </a:extLst>
            </p:cNvPr>
            <p:cNvSpPr/>
            <p:nvPr/>
          </p:nvSpPr>
          <p:spPr>
            <a:xfrm>
              <a:off x="7072924" y="1482613"/>
              <a:ext cx="219177" cy="1371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A6195A7-0718-30F9-D642-87EBD2E6447F}"/>
                </a:ext>
              </a:extLst>
            </p:cNvPr>
            <p:cNvSpPr/>
            <p:nvPr/>
          </p:nvSpPr>
          <p:spPr>
            <a:xfrm>
              <a:off x="750955" y="6017432"/>
              <a:ext cx="1904157" cy="22618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1BABF44-5042-6DA7-049F-DA3499BF9ED7}"/>
                </a:ext>
              </a:extLst>
            </p:cNvPr>
            <p:cNvSpPr/>
            <p:nvPr/>
          </p:nvSpPr>
          <p:spPr>
            <a:xfrm>
              <a:off x="2750008" y="6017432"/>
              <a:ext cx="582472" cy="22618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7A3E6EB6-7ECC-2C05-0A94-E360AB4EBFA0}"/>
                </a:ext>
              </a:extLst>
            </p:cNvPr>
            <p:cNvSpPr/>
            <p:nvPr/>
          </p:nvSpPr>
          <p:spPr>
            <a:xfrm>
              <a:off x="3427376" y="6017432"/>
              <a:ext cx="419757" cy="22618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id="{DC1987DE-FEDC-2B3F-C66C-4D74FF1BD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928" y="212193"/>
            <a:ext cx="8162144" cy="1325563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Source B: </a:t>
            </a:r>
            <a:b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The functions of the Hong Kong Monetary Authority (HKMA)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D95AD4B-3FA6-3E9E-AA56-1B6A3C342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842" y="1819377"/>
            <a:ext cx="7640318" cy="4204766"/>
          </a:xfrm>
        </p:spPr>
        <p:txBody>
          <a:bodyPr>
            <a:normAutofit/>
          </a:bodyPr>
          <a:lstStyle/>
          <a:p>
            <a:pPr marL="0" indent="0">
              <a:lnSpc>
                <a:spcPts val="2900"/>
              </a:lnSpc>
              <a:spcBef>
                <a:spcPts val="120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HKMA is responsible for the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authorisation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regulation and supervision of banking business and the business of taking deposits in Hong Kong. </a:t>
            </a:r>
          </a:p>
          <a:p>
            <a:pPr marL="0" indent="0">
              <a:lnSpc>
                <a:spcPts val="2900"/>
              </a:lnSpc>
              <a:spcBef>
                <a:spcPts val="120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HKMA adopts a risk-based approach in evaluating banks’ safety and soundness, risk-management systems and internal controls. </a:t>
            </a:r>
          </a:p>
          <a:p>
            <a:pPr marL="0" indent="0">
              <a:lnSpc>
                <a:spcPts val="2900"/>
              </a:lnSpc>
              <a:spcBef>
                <a:spcPts val="120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ensure the safety of customer deposits, the HKMA requires banks to conduct their business prudently, maintain adequate capital, and manage their credit, liquidity, technology, money-laundering and other risks properly.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3AF2C2D-065F-E3E0-3E1C-DA57A07C1359}"/>
              </a:ext>
            </a:extLst>
          </p:cNvPr>
          <p:cNvSpPr txBox="1"/>
          <p:nvPr/>
        </p:nvSpPr>
        <p:spPr>
          <a:xfrm>
            <a:off x="4402839" y="5936883"/>
            <a:ext cx="40572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600" i="1" kern="100" dirty="0">
                <a:effectLst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Source: Hong Kong Monetary Authority</a:t>
            </a:r>
            <a:endParaRPr lang="en-US" sz="1600" kern="100" dirty="0">
              <a:effectLst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466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49D66546-0D92-25D2-93EC-D39D4736B0BE}"/>
              </a:ext>
            </a:extLst>
          </p:cNvPr>
          <p:cNvGrpSpPr/>
          <p:nvPr/>
        </p:nvGrpSpPr>
        <p:grpSpPr>
          <a:xfrm>
            <a:off x="585824" y="1351280"/>
            <a:ext cx="7972352" cy="5140960"/>
            <a:chOff x="585824" y="1351280"/>
            <a:chExt cx="7972352" cy="514096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26A951F-D1F0-A41D-193B-EB9F6FF130E8}"/>
                </a:ext>
              </a:extLst>
            </p:cNvPr>
            <p:cNvSpPr/>
            <p:nvPr/>
          </p:nvSpPr>
          <p:spPr>
            <a:xfrm>
              <a:off x="585824" y="1351280"/>
              <a:ext cx="7972352" cy="51409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1933A2C-996C-80E0-F0CE-947A465C1B9C}"/>
                </a:ext>
              </a:extLst>
            </p:cNvPr>
            <p:cNvSpPr/>
            <p:nvPr/>
          </p:nvSpPr>
          <p:spPr>
            <a:xfrm>
              <a:off x="585824" y="1351280"/>
              <a:ext cx="7972352" cy="38608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94B57B2-FC54-2273-E5EA-CF6DDF43E581}"/>
                </a:ext>
              </a:extLst>
            </p:cNvPr>
            <p:cNvSpPr/>
            <p:nvPr/>
          </p:nvSpPr>
          <p:spPr>
            <a:xfrm>
              <a:off x="585824" y="6350000"/>
              <a:ext cx="7972352" cy="14224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38159A0-E24D-D5D2-EB8E-F68BD32DFC52}"/>
                </a:ext>
              </a:extLst>
            </p:cNvPr>
            <p:cNvSpPr/>
            <p:nvPr/>
          </p:nvSpPr>
          <p:spPr>
            <a:xfrm>
              <a:off x="750955" y="1428167"/>
              <a:ext cx="219177" cy="219177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B83F99A-7F34-2F06-C7C3-F598D55AA156}"/>
                </a:ext>
              </a:extLst>
            </p:cNvPr>
            <p:cNvSpPr/>
            <p:nvPr/>
          </p:nvSpPr>
          <p:spPr>
            <a:xfrm>
              <a:off x="1079531" y="1428167"/>
              <a:ext cx="219177" cy="219177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57D394A8-D96C-BB3F-F718-E700C996CC2F}"/>
                </a:ext>
              </a:extLst>
            </p:cNvPr>
            <p:cNvSpPr/>
            <p:nvPr/>
          </p:nvSpPr>
          <p:spPr>
            <a:xfrm>
              <a:off x="1428427" y="1428167"/>
              <a:ext cx="219177" cy="219177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D996034-E8C8-E4AA-F29F-9E3CC1591C20}"/>
                </a:ext>
              </a:extLst>
            </p:cNvPr>
            <p:cNvSpPr/>
            <p:nvPr/>
          </p:nvSpPr>
          <p:spPr>
            <a:xfrm>
              <a:off x="8064468" y="1482613"/>
              <a:ext cx="351571" cy="1371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2B4B942-51C1-14F9-E6F8-A5687FBB22C1}"/>
                </a:ext>
              </a:extLst>
            </p:cNvPr>
            <p:cNvSpPr/>
            <p:nvPr/>
          </p:nvSpPr>
          <p:spPr>
            <a:xfrm>
              <a:off x="7386997" y="1482613"/>
              <a:ext cx="582576" cy="1371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008FCD7-6EB5-06CC-8BB8-ECAC18F8BD4C}"/>
                </a:ext>
              </a:extLst>
            </p:cNvPr>
            <p:cNvSpPr/>
            <p:nvPr/>
          </p:nvSpPr>
          <p:spPr>
            <a:xfrm>
              <a:off x="7072924" y="1482613"/>
              <a:ext cx="219177" cy="1371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3B2C4C7-AD8B-8C8E-BA4F-5F99F443487F}"/>
                </a:ext>
              </a:extLst>
            </p:cNvPr>
            <p:cNvSpPr/>
            <p:nvPr/>
          </p:nvSpPr>
          <p:spPr>
            <a:xfrm>
              <a:off x="750955" y="6017432"/>
              <a:ext cx="1904157" cy="22618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CEBB03D-9E16-CFF8-FC26-4D908698C9FF}"/>
                </a:ext>
              </a:extLst>
            </p:cNvPr>
            <p:cNvSpPr/>
            <p:nvPr/>
          </p:nvSpPr>
          <p:spPr>
            <a:xfrm>
              <a:off x="2750008" y="6017432"/>
              <a:ext cx="582472" cy="22618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800B00A-17C2-FE45-77B1-16351684D717}"/>
                </a:ext>
              </a:extLst>
            </p:cNvPr>
            <p:cNvSpPr/>
            <p:nvPr/>
          </p:nvSpPr>
          <p:spPr>
            <a:xfrm>
              <a:off x="3427376" y="6017432"/>
              <a:ext cx="419757" cy="22618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id="{DC1987DE-FEDC-2B3F-C66C-4D74FF1BD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928" y="212193"/>
            <a:ext cx="8162144" cy="1325563"/>
          </a:xfrm>
        </p:spPr>
        <p:txBody>
          <a:bodyPr>
            <a:noAutofit/>
          </a:bodyPr>
          <a:lstStyle/>
          <a:p>
            <a:r>
              <a:rPr lang="fr-FR" sz="28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Source C: </a:t>
            </a:r>
            <a:br>
              <a:rPr lang="fr-FR" sz="28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fr-FR" sz="2800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Hong </a:t>
            </a:r>
            <a:r>
              <a:rPr lang="fr-FR" sz="2800" dirty="0" err="1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Kong’s</a:t>
            </a:r>
            <a:r>
              <a:rPr lang="fr-FR" sz="2800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Deposit</a:t>
            </a:r>
            <a:r>
              <a:rPr lang="fr-FR" sz="2800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Protection Scheme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D95AD4B-3FA6-3E9E-AA56-1B6A3C342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842" y="1819377"/>
            <a:ext cx="7640318" cy="4204766"/>
          </a:xfrm>
        </p:spPr>
        <p:txBody>
          <a:bodyPr>
            <a:normAutofit/>
          </a:bodyPr>
          <a:lstStyle/>
          <a:p>
            <a:pPr marL="0" indent="0">
              <a:lnSpc>
                <a:spcPts val="2900"/>
              </a:lnSpc>
              <a:spcBef>
                <a:spcPts val="120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Under the Deposit Protection Scheme (DPS), all deposits denominated in Hong Kong dollars, Renminbi or any other currency deposits held with all licensed banks (Scheme members) are protected. </a:t>
            </a:r>
          </a:p>
          <a:p>
            <a:pPr marL="0" indent="0">
              <a:lnSpc>
                <a:spcPts val="2900"/>
              </a:lnSpc>
              <a:spcBef>
                <a:spcPts val="120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maximum protection is up to HK$500,000 per depositor per Scheme member, including both principal and interest.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3AF2C2D-065F-E3E0-3E1C-DA57A07C1359}"/>
              </a:ext>
            </a:extLst>
          </p:cNvPr>
          <p:cNvSpPr txBox="1"/>
          <p:nvPr/>
        </p:nvSpPr>
        <p:spPr>
          <a:xfrm>
            <a:off x="3942029" y="5936883"/>
            <a:ext cx="451810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Source: Hong Kong Deposit Protection Board</a:t>
            </a:r>
            <a:endParaRPr kumimoji="0" lang="en-US" sz="16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985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DC1987DE-FEDC-2B3F-C66C-4D74FF1BD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928" y="212193"/>
            <a:ext cx="8162144" cy="1325563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Source D: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How the Exchange Fund protected Hong Kong’s banking stability against global financial crises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F91E163-04B7-31D7-E087-DD00D064868A}"/>
              </a:ext>
            </a:extLst>
          </p:cNvPr>
          <p:cNvGrpSpPr/>
          <p:nvPr/>
        </p:nvGrpSpPr>
        <p:grpSpPr>
          <a:xfrm>
            <a:off x="579300" y="1395200"/>
            <a:ext cx="8247426" cy="5135143"/>
            <a:chOff x="579300" y="1395200"/>
            <a:chExt cx="8247426" cy="5135143"/>
          </a:xfrm>
        </p:grpSpPr>
        <p:sp>
          <p:nvSpPr>
            <p:cNvPr id="11" name="Rectangle: Top Corners Rounded 5">
              <a:extLst>
                <a:ext uri="{FF2B5EF4-FFF2-40B4-BE49-F238E27FC236}">
                  <a16:creationId xmlns:a16="http://schemas.microsoft.com/office/drawing/2014/main" id="{93073751-6503-BF62-8798-84BEF0CCCB30}"/>
                </a:ext>
              </a:extLst>
            </p:cNvPr>
            <p:cNvSpPr/>
            <p:nvPr/>
          </p:nvSpPr>
          <p:spPr>
            <a:xfrm rot="10800000">
              <a:off x="8004810" y="2070101"/>
              <a:ext cx="821916" cy="4460242"/>
            </a:xfrm>
            <a:custGeom>
              <a:avLst/>
              <a:gdLst>
                <a:gd name="connsiteX0" fmla="*/ 383419 w 766838"/>
                <a:gd name="connsiteY0" fmla="*/ 0 h 4460242"/>
                <a:gd name="connsiteX1" fmla="*/ 383419 w 766838"/>
                <a:gd name="connsiteY1" fmla="*/ 0 h 4460242"/>
                <a:gd name="connsiteX2" fmla="*/ 766838 w 766838"/>
                <a:gd name="connsiteY2" fmla="*/ 383419 h 4460242"/>
                <a:gd name="connsiteX3" fmla="*/ 766838 w 766838"/>
                <a:gd name="connsiteY3" fmla="*/ 4460242 h 4460242"/>
                <a:gd name="connsiteX4" fmla="*/ 766838 w 766838"/>
                <a:gd name="connsiteY4" fmla="*/ 4460242 h 4460242"/>
                <a:gd name="connsiteX5" fmla="*/ 0 w 766838"/>
                <a:gd name="connsiteY5" fmla="*/ 4460242 h 4460242"/>
                <a:gd name="connsiteX6" fmla="*/ 0 w 766838"/>
                <a:gd name="connsiteY6" fmla="*/ 4460242 h 4460242"/>
                <a:gd name="connsiteX7" fmla="*/ 0 w 766838"/>
                <a:gd name="connsiteY7" fmla="*/ 383419 h 4460242"/>
                <a:gd name="connsiteX8" fmla="*/ 383419 w 766838"/>
                <a:gd name="connsiteY8" fmla="*/ 0 h 4460242"/>
                <a:gd name="connsiteX0" fmla="*/ 383419 w 782078"/>
                <a:gd name="connsiteY0" fmla="*/ 0 h 4460242"/>
                <a:gd name="connsiteX1" fmla="*/ 383419 w 782078"/>
                <a:gd name="connsiteY1" fmla="*/ 0 h 4460242"/>
                <a:gd name="connsiteX2" fmla="*/ 782078 w 782078"/>
                <a:gd name="connsiteY2" fmla="*/ 360559 h 4460242"/>
                <a:gd name="connsiteX3" fmla="*/ 766838 w 782078"/>
                <a:gd name="connsiteY3" fmla="*/ 4460242 h 4460242"/>
                <a:gd name="connsiteX4" fmla="*/ 766838 w 782078"/>
                <a:gd name="connsiteY4" fmla="*/ 4460242 h 4460242"/>
                <a:gd name="connsiteX5" fmla="*/ 0 w 782078"/>
                <a:gd name="connsiteY5" fmla="*/ 4460242 h 4460242"/>
                <a:gd name="connsiteX6" fmla="*/ 0 w 782078"/>
                <a:gd name="connsiteY6" fmla="*/ 4460242 h 4460242"/>
                <a:gd name="connsiteX7" fmla="*/ 0 w 782078"/>
                <a:gd name="connsiteY7" fmla="*/ 383419 h 4460242"/>
                <a:gd name="connsiteX8" fmla="*/ 383419 w 782078"/>
                <a:gd name="connsiteY8" fmla="*/ 0 h 4460242"/>
                <a:gd name="connsiteX0" fmla="*/ 383419 w 766838"/>
                <a:gd name="connsiteY0" fmla="*/ 0 h 4460242"/>
                <a:gd name="connsiteX1" fmla="*/ 383419 w 766838"/>
                <a:gd name="connsiteY1" fmla="*/ 0 h 4460242"/>
                <a:gd name="connsiteX2" fmla="*/ 759218 w 766838"/>
                <a:gd name="connsiteY2" fmla="*/ 360559 h 4460242"/>
                <a:gd name="connsiteX3" fmla="*/ 766838 w 766838"/>
                <a:gd name="connsiteY3" fmla="*/ 4460242 h 4460242"/>
                <a:gd name="connsiteX4" fmla="*/ 766838 w 766838"/>
                <a:gd name="connsiteY4" fmla="*/ 4460242 h 4460242"/>
                <a:gd name="connsiteX5" fmla="*/ 0 w 766838"/>
                <a:gd name="connsiteY5" fmla="*/ 4460242 h 4460242"/>
                <a:gd name="connsiteX6" fmla="*/ 0 w 766838"/>
                <a:gd name="connsiteY6" fmla="*/ 4460242 h 4460242"/>
                <a:gd name="connsiteX7" fmla="*/ 0 w 766838"/>
                <a:gd name="connsiteY7" fmla="*/ 383419 h 4460242"/>
                <a:gd name="connsiteX8" fmla="*/ 383419 w 766838"/>
                <a:gd name="connsiteY8" fmla="*/ 0 h 4460242"/>
                <a:gd name="connsiteX0" fmla="*/ 383419 w 766838"/>
                <a:gd name="connsiteY0" fmla="*/ 0 h 4460242"/>
                <a:gd name="connsiteX1" fmla="*/ 383419 w 766838"/>
                <a:gd name="connsiteY1" fmla="*/ 0 h 4460242"/>
                <a:gd name="connsiteX2" fmla="*/ 759218 w 766838"/>
                <a:gd name="connsiteY2" fmla="*/ 360559 h 4460242"/>
                <a:gd name="connsiteX3" fmla="*/ 766838 w 766838"/>
                <a:gd name="connsiteY3" fmla="*/ 4460242 h 4460242"/>
                <a:gd name="connsiteX4" fmla="*/ 766838 w 766838"/>
                <a:gd name="connsiteY4" fmla="*/ 4460242 h 4460242"/>
                <a:gd name="connsiteX5" fmla="*/ 0 w 766838"/>
                <a:gd name="connsiteY5" fmla="*/ 4460242 h 4460242"/>
                <a:gd name="connsiteX6" fmla="*/ 0 w 766838"/>
                <a:gd name="connsiteY6" fmla="*/ 4460242 h 4460242"/>
                <a:gd name="connsiteX7" fmla="*/ 0 w 766838"/>
                <a:gd name="connsiteY7" fmla="*/ 383419 h 4460242"/>
                <a:gd name="connsiteX8" fmla="*/ 383419 w 766838"/>
                <a:gd name="connsiteY8" fmla="*/ 0 h 4460242"/>
                <a:gd name="connsiteX0" fmla="*/ 383419 w 812600"/>
                <a:gd name="connsiteY0" fmla="*/ 0 h 4460242"/>
                <a:gd name="connsiteX1" fmla="*/ 383419 w 812600"/>
                <a:gd name="connsiteY1" fmla="*/ 0 h 4460242"/>
                <a:gd name="connsiteX2" fmla="*/ 759218 w 812600"/>
                <a:gd name="connsiteY2" fmla="*/ 360559 h 4460242"/>
                <a:gd name="connsiteX3" fmla="*/ 766838 w 812600"/>
                <a:gd name="connsiteY3" fmla="*/ 4460242 h 4460242"/>
                <a:gd name="connsiteX4" fmla="*/ 766838 w 812600"/>
                <a:gd name="connsiteY4" fmla="*/ 4460242 h 4460242"/>
                <a:gd name="connsiteX5" fmla="*/ 0 w 812600"/>
                <a:gd name="connsiteY5" fmla="*/ 4460242 h 4460242"/>
                <a:gd name="connsiteX6" fmla="*/ 0 w 812600"/>
                <a:gd name="connsiteY6" fmla="*/ 4460242 h 4460242"/>
                <a:gd name="connsiteX7" fmla="*/ 0 w 812600"/>
                <a:gd name="connsiteY7" fmla="*/ 383419 h 4460242"/>
                <a:gd name="connsiteX8" fmla="*/ 383419 w 812600"/>
                <a:gd name="connsiteY8" fmla="*/ 0 h 4460242"/>
                <a:gd name="connsiteX0" fmla="*/ 383419 w 775470"/>
                <a:gd name="connsiteY0" fmla="*/ 0 h 4460242"/>
                <a:gd name="connsiteX1" fmla="*/ 383419 w 775470"/>
                <a:gd name="connsiteY1" fmla="*/ 0 h 4460242"/>
                <a:gd name="connsiteX2" fmla="*/ 759218 w 775470"/>
                <a:gd name="connsiteY2" fmla="*/ 360559 h 4460242"/>
                <a:gd name="connsiteX3" fmla="*/ 766838 w 775470"/>
                <a:gd name="connsiteY3" fmla="*/ 4460242 h 4460242"/>
                <a:gd name="connsiteX4" fmla="*/ 766838 w 775470"/>
                <a:gd name="connsiteY4" fmla="*/ 4460242 h 4460242"/>
                <a:gd name="connsiteX5" fmla="*/ 0 w 775470"/>
                <a:gd name="connsiteY5" fmla="*/ 4460242 h 4460242"/>
                <a:gd name="connsiteX6" fmla="*/ 0 w 775470"/>
                <a:gd name="connsiteY6" fmla="*/ 4460242 h 4460242"/>
                <a:gd name="connsiteX7" fmla="*/ 0 w 775470"/>
                <a:gd name="connsiteY7" fmla="*/ 383419 h 4460242"/>
                <a:gd name="connsiteX8" fmla="*/ 383419 w 775470"/>
                <a:gd name="connsiteY8" fmla="*/ 0 h 4460242"/>
                <a:gd name="connsiteX0" fmla="*/ 383419 w 768882"/>
                <a:gd name="connsiteY0" fmla="*/ 0 h 4460242"/>
                <a:gd name="connsiteX1" fmla="*/ 383419 w 768882"/>
                <a:gd name="connsiteY1" fmla="*/ 0 h 4460242"/>
                <a:gd name="connsiteX2" fmla="*/ 759218 w 768882"/>
                <a:gd name="connsiteY2" fmla="*/ 360559 h 4460242"/>
                <a:gd name="connsiteX3" fmla="*/ 766838 w 768882"/>
                <a:gd name="connsiteY3" fmla="*/ 4460242 h 4460242"/>
                <a:gd name="connsiteX4" fmla="*/ 766838 w 768882"/>
                <a:gd name="connsiteY4" fmla="*/ 4460242 h 4460242"/>
                <a:gd name="connsiteX5" fmla="*/ 0 w 768882"/>
                <a:gd name="connsiteY5" fmla="*/ 4460242 h 4460242"/>
                <a:gd name="connsiteX6" fmla="*/ 0 w 768882"/>
                <a:gd name="connsiteY6" fmla="*/ 4460242 h 4460242"/>
                <a:gd name="connsiteX7" fmla="*/ 0 w 768882"/>
                <a:gd name="connsiteY7" fmla="*/ 383419 h 4460242"/>
                <a:gd name="connsiteX8" fmla="*/ 383419 w 768882"/>
                <a:gd name="connsiteY8" fmla="*/ 0 h 4460242"/>
                <a:gd name="connsiteX0" fmla="*/ 383419 w 768882"/>
                <a:gd name="connsiteY0" fmla="*/ 0 h 4460242"/>
                <a:gd name="connsiteX1" fmla="*/ 383419 w 768882"/>
                <a:gd name="connsiteY1" fmla="*/ 0 h 4460242"/>
                <a:gd name="connsiteX2" fmla="*/ 759218 w 768882"/>
                <a:gd name="connsiteY2" fmla="*/ 360559 h 4460242"/>
                <a:gd name="connsiteX3" fmla="*/ 766838 w 768882"/>
                <a:gd name="connsiteY3" fmla="*/ 4460242 h 4460242"/>
                <a:gd name="connsiteX4" fmla="*/ 766838 w 768882"/>
                <a:gd name="connsiteY4" fmla="*/ 4460242 h 4460242"/>
                <a:gd name="connsiteX5" fmla="*/ 0 w 768882"/>
                <a:gd name="connsiteY5" fmla="*/ 4460242 h 4460242"/>
                <a:gd name="connsiteX6" fmla="*/ 0 w 768882"/>
                <a:gd name="connsiteY6" fmla="*/ 4460242 h 4460242"/>
                <a:gd name="connsiteX7" fmla="*/ 0 w 768882"/>
                <a:gd name="connsiteY7" fmla="*/ 383419 h 4460242"/>
                <a:gd name="connsiteX8" fmla="*/ 383419 w 768882"/>
                <a:gd name="connsiteY8" fmla="*/ 0 h 4460242"/>
                <a:gd name="connsiteX0" fmla="*/ 383451 w 768914"/>
                <a:gd name="connsiteY0" fmla="*/ 0 h 4460242"/>
                <a:gd name="connsiteX1" fmla="*/ 383451 w 768914"/>
                <a:gd name="connsiteY1" fmla="*/ 0 h 4460242"/>
                <a:gd name="connsiteX2" fmla="*/ 759250 w 768914"/>
                <a:gd name="connsiteY2" fmla="*/ 360559 h 4460242"/>
                <a:gd name="connsiteX3" fmla="*/ 766870 w 768914"/>
                <a:gd name="connsiteY3" fmla="*/ 4460242 h 4460242"/>
                <a:gd name="connsiteX4" fmla="*/ 766870 w 768914"/>
                <a:gd name="connsiteY4" fmla="*/ 4460242 h 4460242"/>
                <a:gd name="connsiteX5" fmla="*/ 32 w 768914"/>
                <a:gd name="connsiteY5" fmla="*/ 4460242 h 4460242"/>
                <a:gd name="connsiteX6" fmla="*/ 32 w 768914"/>
                <a:gd name="connsiteY6" fmla="*/ 4460242 h 4460242"/>
                <a:gd name="connsiteX7" fmla="*/ 0 w 768914"/>
                <a:gd name="connsiteY7" fmla="*/ 2452865 h 4460242"/>
                <a:gd name="connsiteX8" fmla="*/ 32 w 768914"/>
                <a:gd name="connsiteY8" fmla="*/ 383419 h 4460242"/>
                <a:gd name="connsiteX9" fmla="*/ 383451 w 768914"/>
                <a:gd name="connsiteY9" fmla="*/ 0 h 4460242"/>
                <a:gd name="connsiteX0" fmla="*/ 383420 w 768883"/>
                <a:gd name="connsiteY0" fmla="*/ 0 h 4460242"/>
                <a:gd name="connsiteX1" fmla="*/ 383420 w 768883"/>
                <a:gd name="connsiteY1" fmla="*/ 0 h 4460242"/>
                <a:gd name="connsiteX2" fmla="*/ 759219 w 768883"/>
                <a:gd name="connsiteY2" fmla="*/ 360559 h 4460242"/>
                <a:gd name="connsiteX3" fmla="*/ 766839 w 768883"/>
                <a:gd name="connsiteY3" fmla="*/ 4460242 h 4460242"/>
                <a:gd name="connsiteX4" fmla="*/ 766839 w 768883"/>
                <a:gd name="connsiteY4" fmla="*/ 4460242 h 4460242"/>
                <a:gd name="connsiteX5" fmla="*/ 1 w 768883"/>
                <a:gd name="connsiteY5" fmla="*/ 4460242 h 4460242"/>
                <a:gd name="connsiteX6" fmla="*/ 1 w 768883"/>
                <a:gd name="connsiteY6" fmla="*/ 4460242 h 4460242"/>
                <a:gd name="connsiteX7" fmla="*/ 26155 w 768883"/>
                <a:gd name="connsiteY7" fmla="*/ 2396881 h 4460242"/>
                <a:gd name="connsiteX8" fmla="*/ 1 w 768883"/>
                <a:gd name="connsiteY8" fmla="*/ 383419 h 4460242"/>
                <a:gd name="connsiteX9" fmla="*/ 383420 w 768883"/>
                <a:gd name="connsiteY9" fmla="*/ 0 h 4460242"/>
                <a:gd name="connsiteX0" fmla="*/ 383420 w 768883"/>
                <a:gd name="connsiteY0" fmla="*/ 0 h 4460242"/>
                <a:gd name="connsiteX1" fmla="*/ 383420 w 768883"/>
                <a:gd name="connsiteY1" fmla="*/ 0 h 4460242"/>
                <a:gd name="connsiteX2" fmla="*/ 759219 w 768883"/>
                <a:gd name="connsiteY2" fmla="*/ 360559 h 4460242"/>
                <a:gd name="connsiteX3" fmla="*/ 766839 w 768883"/>
                <a:gd name="connsiteY3" fmla="*/ 4460242 h 4460242"/>
                <a:gd name="connsiteX4" fmla="*/ 766839 w 768883"/>
                <a:gd name="connsiteY4" fmla="*/ 4460242 h 4460242"/>
                <a:gd name="connsiteX5" fmla="*/ 1 w 768883"/>
                <a:gd name="connsiteY5" fmla="*/ 4460242 h 4460242"/>
                <a:gd name="connsiteX6" fmla="*/ 1 w 768883"/>
                <a:gd name="connsiteY6" fmla="*/ 4460242 h 4460242"/>
                <a:gd name="connsiteX7" fmla="*/ 26155 w 768883"/>
                <a:gd name="connsiteY7" fmla="*/ 2396881 h 4460242"/>
                <a:gd name="connsiteX8" fmla="*/ 1 w 768883"/>
                <a:gd name="connsiteY8" fmla="*/ 383419 h 4460242"/>
                <a:gd name="connsiteX9" fmla="*/ 383420 w 768883"/>
                <a:gd name="connsiteY9" fmla="*/ 0 h 4460242"/>
                <a:gd name="connsiteX0" fmla="*/ 383420 w 768883"/>
                <a:gd name="connsiteY0" fmla="*/ 0 h 4460242"/>
                <a:gd name="connsiteX1" fmla="*/ 383420 w 768883"/>
                <a:gd name="connsiteY1" fmla="*/ 0 h 4460242"/>
                <a:gd name="connsiteX2" fmla="*/ 759219 w 768883"/>
                <a:gd name="connsiteY2" fmla="*/ 360559 h 4460242"/>
                <a:gd name="connsiteX3" fmla="*/ 766839 w 768883"/>
                <a:gd name="connsiteY3" fmla="*/ 4460242 h 4460242"/>
                <a:gd name="connsiteX4" fmla="*/ 766839 w 768883"/>
                <a:gd name="connsiteY4" fmla="*/ 4460242 h 4460242"/>
                <a:gd name="connsiteX5" fmla="*/ 1 w 768883"/>
                <a:gd name="connsiteY5" fmla="*/ 4460242 h 4460242"/>
                <a:gd name="connsiteX6" fmla="*/ 1 w 768883"/>
                <a:gd name="connsiteY6" fmla="*/ 4460242 h 4460242"/>
                <a:gd name="connsiteX7" fmla="*/ 26155 w 768883"/>
                <a:gd name="connsiteY7" fmla="*/ 2396881 h 4460242"/>
                <a:gd name="connsiteX8" fmla="*/ 1 w 768883"/>
                <a:gd name="connsiteY8" fmla="*/ 383419 h 4460242"/>
                <a:gd name="connsiteX9" fmla="*/ 383420 w 768883"/>
                <a:gd name="connsiteY9" fmla="*/ 0 h 4460242"/>
                <a:gd name="connsiteX0" fmla="*/ 383420 w 768883"/>
                <a:gd name="connsiteY0" fmla="*/ 0 h 4460242"/>
                <a:gd name="connsiteX1" fmla="*/ 383420 w 768883"/>
                <a:gd name="connsiteY1" fmla="*/ 0 h 4460242"/>
                <a:gd name="connsiteX2" fmla="*/ 759219 w 768883"/>
                <a:gd name="connsiteY2" fmla="*/ 360559 h 4460242"/>
                <a:gd name="connsiteX3" fmla="*/ 766839 w 768883"/>
                <a:gd name="connsiteY3" fmla="*/ 4460242 h 4460242"/>
                <a:gd name="connsiteX4" fmla="*/ 766839 w 768883"/>
                <a:gd name="connsiteY4" fmla="*/ 4460242 h 4460242"/>
                <a:gd name="connsiteX5" fmla="*/ 1 w 768883"/>
                <a:gd name="connsiteY5" fmla="*/ 4460242 h 4460242"/>
                <a:gd name="connsiteX6" fmla="*/ 1 w 768883"/>
                <a:gd name="connsiteY6" fmla="*/ 4460242 h 4460242"/>
                <a:gd name="connsiteX7" fmla="*/ 26155 w 768883"/>
                <a:gd name="connsiteY7" fmla="*/ 2396881 h 4460242"/>
                <a:gd name="connsiteX8" fmla="*/ 1 w 768883"/>
                <a:gd name="connsiteY8" fmla="*/ 383419 h 4460242"/>
                <a:gd name="connsiteX9" fmla="*/ 383420 w 768883"/>
                <a:gd name="connsiteY9" fmla="*/ 0 h 4460242"/>
                <a:gd name="connsiteX0" fmla="*/ 383420 w 768883"/>
                <a:gd name="connsiteY0" fmla="*/ 0 h 4460242"/>
                <a:gd name="connsiteX1" fmla="*/ 383420 w 768883"/>
                <a:gd name="connsiteY1" fmla="*/ 0 h 4460242"/>
                <a:gd name="connsiteX2" fmla="*/ 759219 w 768883"/>
                <a:gd name="connsiteY2" fmla="*/ 360559 h 4460242"/>
                <a:gd name="connsiteX3" fmla="*/ 766839 w 768883"/>
                <a:gd name="connsiteY3" fmla="*/ 4460242 h 4460242"/>
                <a:gd name="connsiteX4" fmla="*/ 766839 w 768883"/>
                <a:gd name="connsiteY4" fmla="*/ 4460242 h 4460242"/>
                <a:gd name="connsiteX5" fmla="*/ 1 w 768883"/>
                <a:gd name="connsiteY5" fmla="*/ 4460242 h 4460242"/>
                <a:gd name="connsiteX6" fmla="*/ 26155 w 768883"/>
                <a:gd name="connsiteY6" fmla="*/ 2396881 h 4460242"/>
                <a:gd name="connsiteX7" fmla="*/ 1 w 768883"/>
                <a:gd name="connsiteY7" fmla="*/ 383419 h 4460242"/>
                <a:gd name="connsiteX8" fmla="*/ 383420 w 768883"/>
                <a:gd name="connsiteY8" fmla="*/ 0 h 4460242"/>
                <a:gd name="connsiteX0" fmla="*/ 383420 w 768883"/>
                <a:gd name="connsiteY0" fmla="*/ 0 h 4460242"/>
                <a:gd name="connsiteX1" fmla="*/ 383420 w 768883"/>
                <a:gd name="connsiteY1" fmla="*/ 0 h 4460242"/>
                <a:gd name="connsiteX2" fmla="*/ 759219 w 768883"/>
                <a:gd name="connsiteY2" fmla="*/ 360559 h 4460242"/>
                <a:gd name="connsiteX3" fmla="*/ 766839 w 768883"/>
                <a:gd name="connsiteY3" fmla="*/ 4460242 h 4460242"/>
                <a:gd name="connsiteX4" fmla="*/ 766839 w 768883"/>
                <a:gd name="connsiteY4" fmla="*/ 4460242 h 4460242"/>
                <a:gd name="connsiteX5" fmla="*/ 26187 w 768883"/>
                <a:gd name="connsiteY5" fmla="*/ 4413589 h 4460242"/>
                <a:gd name="connsiteX6" fmla="*/ 26155 w 768883"/>
                <a:gd name="connsiteY6" fmla="*/ 2396881 h 4460242"/>
                <a:gd name="connsiteX7" fmla="*/ 1 w 768883"/>
                <a:gd name="connsiteY7" fmla="*/ 383419 h 4460242"/>
                <a:gd name="connsiteX8" fmla="*/ 383420 w 768883"/>
                <a:gd name="connsiteY8" fmla="*/ 0 h 4460242"/>
                <a:gd name="connsiteX0" fmla="*/ 383420 w 768883"/>
                <a:gd name="connsiteY0" fmla="*/ 0 h 4460242"/>
                <a:gd name="connsiteX1" fmla="*/ 383420 w 768883"/>
                <a:gd name="connsiteY1" fmla="*/ 0 h 4460242"/>
                <a:gd name="connsiteX2" fmla="*/ 759219 w 768883"/>
                <a:gd name="connsiteY2" fmla="*/ 360559 h 4460242"/>
                <a:gd name="connsiteX3" fmla="*/ 766839 w 768883"/>
                <a:gd name="connsiteY3" fmla="*/ 4460242 h 4460242"/>
                <a:gd name="connsiteX4" fmla="*/ 766839 w 768883"/>
                <a:gd name="connsiteY4" fmla="*/ 4460242 h 4460242"/>
                <a:gd name="connsiteX5" fmla="*/ 26187 w 768883"/>
                <a:gd name="connsiteY5" fmla="*/ 4413589 h 4460242"/>
                <a:gd name="connsiteX6" fmla="*/ 26155 w 768883"/>
                <a:gd name="connsiteY6" fmla="*/ 2396881 h 4460242"/>
                <a:gd name="connsiteX7" fmla="*/ 1 w 768883"/>
                <a:gd name="connsiteY7" fmla="*/ 383419 h 4460242"/>
                <a:gd name="connsiteX8" fmla="*/ 383420 w 768883"/>
                <a:gd name="connsiteY8" fmla="*/ 0 h 4460242"/>
                <a:gd name="connsiteX0" fmla="*/ 383420 w 768883"/>
                <a:gd name="connsiteY0" fmla="*/ 0 h 4460242"/>
                <a:gd name="connsiteX1" fmla="*/ 383420 w 768883"/>
                <a:gd name="connsiteY1" fmla="*/ 0 h 4460242"/>
                <a:gd name="connsiteX2" fmla="*/ 759219 w 768883"/>
                <a:gd name="connsiteY2" fmla="*/ 360559 h 4460242"/>
                <a:gd name="connsiteX3" fmla="*/ 766839 w 768883"/>
                <a:gd name="connsiteY3" fmla="*/ 4460242 h 4460242"/>
                <a:gd name="connsiteX4" fmla="*/ 766839 w 768883"/>
                <a:gd name="connsiteY4" fmla="*/ 4460242 h 4460242"/>
                <a:gd name="connsiteX5" fmla="*/ 26187 w 768883"/>
                <a:gd name="connsiteY5" fmla="*/ 4413589 h 4460242"/>
                <a:gd name="connsiteX6" fmla="*/ 26155 w 768883"/>
                <a:gd name="connsiteY6" fmla="*/ 2396881 h 4460242"/>
                <a:gd name="connsiteX7" fmla="*/ 1 w 768883"/>
                <a:gd name="connsiteY7" fmla="*/ 383419 h 4460242"/>
                <a:gd name="connsiteX8" fmla="*/ 383420 w 768883"/>
                <a:gd name="connsiteY8" fmla="*/ 0 h 4460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8883" h="4460242">
                  <a:moveTo>
                    <a:pt x="383420" y="0"/>
                  </a:moveTo>
                  <a:lnTo>
                    <a:pt x="383420" y="0"/>
                  </a:lnTo>
                  <a:cubicBezTo>
                    <a:pt x="595176" y="0"/>
                    <a:pt x="683019" y="156423"/>
                    <a:pt x="759219" y="360559"/>
                  </a:cubicBezTo>
                  <a:cubicBezTo>
                    <a:pt x="776999" y="1749980"/>
                    <a:pt x="764299" y="3093681"/>
                    <a:pt x="766839" y="4460242"/>
                  </a:cubicBezTo>
                  <a:lnTo>
                    <a:pt x="766839" y="4460242"/>
                  </a:lnTo>
                  <a:cubicBezTo>
                    <a:pt x="519955" y="4444691"/>
                    <a:pt x="351629" y="4373157"/>
                    <a:pt x="26187" y="4413589"/>
                  </a:cubicBezTo>
                  <a:cubicBezTo>
                    <a:pt x="87276" y="3722691"/>
                    <a:pt x="26166" y="3069117"/>
                    <a:pt x="26155" y="2396881"/>
                  </a:cubicBezTo>
                  <a:cubicBezTo>
                    <a:pt x="26166" y="1725727"/>
                    <a:pt x="-10" y="1073234"/>
                    <a:pt x="1" y="383419"/>
                  </a:cubicBezTo>
                  <a:cubicBezTo>
                    <a:pt x="1" y="171663"/>
                    <a:pt x="171664" y="0"/>
                    <a:pt x="383420" y="0"/>
                  </a:cubicBezTo>
                  <a:close/>
                </a:path>
              </a:pathLst>
            </a:custGeom>
            <a:solidFill>
              <a:schemeClr val="accent3"/>
            </a:solidFill>
            <a:ln w="2857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: Single Corner Rounded 4">
              <a:extLst>
                <a:ext uri="{FF2B5EF4-FFF2-40B4-BE49-F238E27FC236}">
                  <a16:creationId xmlns:a16="http://schemas.microsoft.com/office/drawing/2014/main" id="{EBE55020-5EDC-3683-03D1-399371F2CED4}"/>
                </a:ext>
              </a:extLst>
            </p:cNvPr>
            <p:cNvSpPr/>
            <p:nvPr/>
          </p:nvSpPr>
          <p:spPr>
            <a:xfrm rot="10800000">
              <a:off x="579300" y="1395200"/>
              <a:ext cx="7780928" cy="5127521"/>
            </a:xfrm>
            <a:custGeom>
              <a:avLst/>
              <a:gdLst>
                <a:gd name="connsiteX0" fmla="*/ 0 w 7412816"/>
                <a:gd name="connsiteY0" fmla="*/ 0 h 5118190"/>
                <a:gd name="connsiteX1" fmla="*/ 6904989 w 7412816"/>
                <a:gd name="connsiteY1" fmla="*/ 0 h 5118190"/>
                <a:gd name="connsiteX2" fmla="*/ 7412816 w 7412816"/>
                <a:gd name="connsiteY2" fmla="*/ 507827 h 5118190"/>
                <a:gd name="connsiteX3" fmla="*/ 7412816 w 7412816"/>
                <a:gd name="connsiteY3" fmla="*/ 5118190 h 5118190"/>
                <a:gd name="connsiteX4" fmla="*/ 0 w 7412816"/>
                <a:gd name="connsiteY4" fmla="*/ 5118190 h 5118190"/>
                <a:gd name="connsiteX5" fmla="*/ 0 w 7412816"/>
                <a:gd name="connsiteY5" fmla="*/ 0 h 5118190"/>
                <a:gd name="connsiteX0" fmla="*/ 0 w 7412816"/>
                <a:gd name="connsiteY0" fmla="*/ 0 h 5118190"/>
                <a:gd name="connsiteX1" fmla="*/ 6904989 w 7412816"/>
                <a:gd name="connsiteY1" fmla="*/ 0 h 5118190"/>
                <a:gd name="connsiteX2" fmla="*/ 7412816 w 7412816"/>
                <a:gd name="connsiteY2" fmla="*/ 507827 h 5118190"/>
                <a:gd name="connsiteX3" fmla="*/ 7412816 w 7412816"/>
                <a:gd name="connsiteY3" fmla="*/ 5118190 h 5118190"/>
                <a:gd name="connsiteX4" fmla="*/ 0 w 7412816"/>
                <a:gd name="connsiteY4" fmla="*/ 5118190 h 5118190"/>
                <a:gd name="connsiteX5" fmla="*/ 9328 w 7412816"/>
                <a:gd name="connsiteY5" fmla="*/ 783564 h 5118190"/>
                <a:gd name="connsiteX6" fmla="*/ 0 w 7412816"/>
                <a:gd name="connsiteY6" fmla="*/ 0 h 5118190"/>
                <a:gd name="connsiteX0" fmla="*/ 0 w 7786041"/>
                <a:gd name="connsiteY0" fmla="*/ 0 h 5127521"/>
                <a:gd name="connsiteX1" fmla="*/ 7278214 w 7786041"/>
                <a:gd name="connsiteY1" fmla="*/ 9331 h 5127521"/>
                <a:gd name="connsiteX2" fmla="*/ 7786041 w 7786041"/>
                <a:gd name="connsiteY2" fmla="*/ 517158 h 5127521"/>
                <a:gd name="connsiteX3" fmla="*/ 7786041 w 7786041"/>
                <a:gd name="connsiteY3" fmla="*/ 5127521 h 5127521"/>
                <a:gd name="connsiteX4" fmla="*/ 373225 w 7786041"/>
                <a:gd name="connsiteY4" fmla="*/ 5127521 h 5127521"/>
                <a:gd name="connsiteX5" fmla="*/ 382553 w 7786041"/>
                <a:gd name="connsiteY5" fmla="*/ 792895 h 5127521"/>
                <a:gd name="connsiteX6" fmla="*/ 0 w 7786041"/>
                <a:gd name="connsiteY6" fmla="*/ 0 h 5127521"/>
                <a:gd name="connsiteX0" fmla="*/ 0 w 7786041"/>
                <a:gd name="connsiteY0" fmla="*/ 0 h 5127521"/>
                <a:gd name="connsiteX1" fmla="*/ 7278214 w 7786041"/>
                <a:gd name="connsiteY1" fmla="*/ 9331 h 5127521"/>
                <a:gd name="connsiteX2" fmla="*/ 7786041 w 7786041"/>
                <a:gd name="connsiteY2" fmla="*/ 517158 h 5127521"/>
                <a:gd name="connsiteX3" fmla="*/ 7786041 w 7786041"/>
                <a:gd name="connsiteY3" fmla="*/ 5127521 h 5127521"/>
                <a:gd name="connsiteX4" fmla="*/ 373225 w 7786041"/>
                <a:gd name="connsiteY4" fmla="*/ 5127521 h 5127521"/>
                <a:gd name="connsiteX5" fmla="*/ 388649 w 7786041"/>
                <a:gd name="connsiteY5" fmla="*/ 786799 h 5127521"/>
                <a:gd name="connsiteX6" fmla="*/ 0 w 7786041"/>
                <a:gd name="connsiteY6" fmla="*/ 0 h 5127521"/>
                <a:gd name="connsiteX0" fmla="*/ 0 w 7786041"/>
                <a:gd name="connsiteY0" fmla="*/ 0 h 5127521"/>
                <a:gd name="connsiteX1" fmla="*/ 7278214 w 7786041"/>
                <a:gd name="connsiteY1" fmla="*/ 9331 h 5127521"/>
                <a:gd name="connsiteX2" fmla="*/ 7786041 w 7786041"/>
                <a:gd name="connsiteY2" fmla="*/ 517158 h 5127521"/>
                <a:gd name="connsiteX3" fmla="*/ 7786041 w 7786041"/>
                <a:gd name="connsiteY3" fmla="*/ 5127521 h 5127521"/>
                <a:gd name="connsiteX4" fmla="*/ 373225 w 7786041"/>
                <a:gd name="connsiteY4" fmla="*/ 5127521 h 5127521"/>
                <a:gd name="connsiteX5" fmla="*/ 358169 w 7786041"/>
                <a:gd name="connsiteY5" fmla="*/ 885859 h 5127521"/>
                <a:gd name="connsiteX6" fmla="*/ 0 w 7786041"/>
                <a:gd name="connsiteY6" fmla="*/ 0 h 5127521"/>
                <a:gd name="connsiteX0" fmla="*/ 0 w 7786041"/>
                <a:gd name="connsiteY0" fmla="*/ 0 h 5127521"/>
                <a:gd name="connsiteX1" fmla="*/ 7278214 w 7786041"/>
                <a:gd name="connsiteY1" fmla="*/ 9331 h 5127521"/>
                <a:gd name="connsiteX2" fmla="*/ 7786041 w 7786041"/>
                <a:gd name="connsiteY2" fmla="*/ 517158 h 5127521"/>
                <a:gd name="connsiteX3" fmla="*/ 7786041 w 7786041"/>
                <a:gd name="connsiteY3" fmla="*/ 5127521 h 5127521"/>
                <a:gd name="connsiteX4" fmla="*/ 373225 w 7786041"/>
                <a:gd name="connsiteY4" fmla="*/ 5127521 h 5127521"/>
                <a:gd name="connsiteX5" fmla="*/ 358169 w 7786041"/>
                <a:gd name="connsiteY5" fmla="*/ 885859 h 5127521"/>
                <a:gd name="connsiteX6" fmla="*/ 0 w 7786041"/>
                <a:gd name="connsiteY6" fmla="*/ 0 h 5127521"/>
                <a:gd name="connsiteX0" fmla="*/ 0 w 7786041"/>
                <a:gd name="connsiteY0" fmla="*/ 0 h 5127521"/>
                <a:gd name="connsiteX1" fmla="*/ 7278214 w 7786041"/>
                <a:gd name="connsiteY1" fmla="*/ 9331 h 5127521"/>
                <a:gd name="connsiteX2" fmla="*/ 7786041 w 7786041"/>
                <a:gd name="connsiteY2" fmla="*/ 517158 h 5127521"/>
                <a:gd name="connsiteX3" fmla="*/ 7786041 w 7786041"/>
                <a:gd name="connsiteY3" fmla="*/ 5127521 h 5127521"/>
                <a:gd name="connsiteX4" fmla="*/ 373225 w 7786041"/>
                <a:gd name="connsiteY4" fmla="*/ 5127521 h 5127521"/>
                <a:gd name="connsiteX5" fmla="*/ 335309 w 7786041"/>
                <a:gd name="connsiteY5" fmla="*/ 1099219 h 5127521"/>
                <a:gd name="connsiteX6" fmla="*/ 0 w 7786041"/>
                <a:gd name="connsiteY6" fmla="*/ 0 h 5127521"/>
                <a:gd name="connsiteX0" fmla="*/ 0 w 7786041"/>
                <a:gd name="connsiteY0" fmla="*/ 0 h 5127521"/>
                <a:gd name="connsiteX1" fmla="*/ 7278214 w 7786041"/>
                <a:gd name="connsiteY1" fmla="*/ 9331 h 5127521"/>
                <a:gd name="connsiteX2" fmla="*/ 7786041 w 7786041"/>
                <a:gd name="connsiteY2" fmla="*/ 517158 h 5127521"/>
                <a:gd name="connsiteX3" fmla="*/ 7786041 w 7786041"/>
                <a:gd name="connsiteY3" fmla="*/ 5127521 h 5127521"/>
                <a:gd name="connsiteX4" fmla="*/ 373225 w 7786041"/>
                <a:gd name="connsiteY4" fmla="*/ 5127521 h 5127521"/>
                <a:gd name="connsiteX5" fmla="*/ 335309 w 7786041"/>
                <a:gd name="connsiteY5" fmla="*/ 1099219 h 5127521"/>
                <a:gd name="connsiteX6" fmla="*/ 0 w 7786041"/>
                <a:gd name="connsiteY6" fmla="*/ 0 h 5127521"/>
                <a:gd name="connsiteX0" fmla="*/ 0 w 7786041"/>
                <a:gd name="connsiteY0" fmla="*/ 0 h 5127521"/>
                <a:gd name="connsiteX1" fmla="*/ 7278214 w 7786041"/>
                <a:gd name="connsiteY1" fmla="*/ 9331 h 5127521"/>
                <a:gd name="connsiteX2" fmla="*/ 7786041 w 7786041"/>
                <a:gd name="connsiteY2" fmla="*/ 517158 h 5127521"/>
                <a:gd name="connsiteX3" fmla="*/ 7786041 w 7786041"/>
                <a:gd name="connsiteY3" fmla="*/ 5127521 h 5127521"/>
                <a:gd name="connsiteX4" fmla="*/ 373225 w 7786041"/>
                <a:gd name="connsiteY4" fmla="*/ 5127521 h 5127521"/>
                <a:gd name="connsiteX5" fmla="*/ 342929 w 7786041"/>
                <a:gd name="connsiteY5" fmla="*/ 1038259 h 5127521"/>
                <a:gd name="connsiteX6" fmla="*/ 0 w 7786041"/>
                <a:gd name="connsiteY6" fmla="*/ 0 h 5127521"/>
                <a:gd name="connsiteX0" fmla="*/ 0 w 7786041"/>
                <a:gd name="connsiteY0" fmla="*/ 0 h 5127521"/>
                <a:gd name="connsiteX1" fmla="*/ 7278214 w 7786041"/>
                <a:gd name="connsiteY1" fmla="*/ 9331 h 5127521"/>
                <a:gd name="connsiteX2" fmla="*/ 7786041 w 7786041"/>
                <a:gd name="connsiteY2" fmla="*/ 517158 h 5127521"/>
                <a:gd name="connsiteX3" fmla="*/ 7786041 w 7786041"/>
                <a:gd name="connsiteY3" fmla="*/ 5127521 h 5127521"/>
                <a:gd name="connsiteX4" fmla="*/ 373225 w 7786041"/>
                <a:gd name="connsiteY4" fmla="*/ 5127521 h 5127521"/>
                <a:gd name="connsiteX5" fmla="*/ 342929 w 7786041"/>
                <a:gd name="connsiteY5" fmla="*/ 1038259 h 5127521"/>
                <a:gd name="connsiteX6" fmla="*/ 0 w 7786041"/>
                <a:gd name="connsiteY6" fmla="*/ 0 h 5127521"/>
                <a:gd name="connsiteX0" fmla="*/ 0 w 7786041"/>
                <a:gd name="connsiteY0" fmla="*/ 0 h 5127521"/>
                <a:gd name="connsiteX1" fmla="*/ 7278214 w 7786041"/>
                <a:gd name="connsiteY1" fmla="*/ 9331 h 5127521"/>
                <a:gd name="connsiteX2" fmla="*/ 7786041 w 7786041"/>
                <a:gd name="connsiteY2" fmla="*/ 517158 h 5127521"/>
                <a:gd name="connsiteX3" fmla="*/ 7786041 w 7786041"/>
                <a:gd name="connsiteY3" fmla="*/ 5127521 h 5127521"/>
                <a:gd name="connsiteX4" fmla="*/ 373225 w 7786041"/>
                <a:gd name="connsiteY4" fmla="*/ 5127521 h 5127521"/>
                <a:gd name="connsiteX5" fmla="*/ 350549 w 7786041"/>
                <a:gd name="connsiteY5" fmla="*/ 1655479 h 5127521"/>
                <a:gd name="connsiteX6" fmla="*/ 0 w 7786041"/>
                <a:gd name="connsiteY6" fmla="*/ 0 h 5127521"/>
                <a:gd name="connsiteX0" fmla="*/ 0 w 7786041"/>
                <a:gd name="connsiteY0" fmla="*/ 0 h 5127521"/>
                <a:gd name="connsiteX1" fmla="*/ 7278214 w 7786041"/>
                <a:gd name="connsiteY1" fmla="*/ 9331 h 5127521"/>
                <a:gd name="connsiteX2" fmla="*/ 7786041 w 7786041"/>
                <a:gd name="connsiteY2" fmla="*/ 517158 h 5127521"/>
                <a:gd name="connsiteX3" fmla="*/ 7786041 w 7786041"/>
                <a:gd name="connsiteY3" fmla="*/ 5127521 h 5127521"/>
                <a:gd name="connsiteX4" fmla="*/ 373225 w 7786041"/>
                <a:gd name="connsiteY4" fmla="*/ 5127521 h 5127521"/>
                <a:gd name="connsiteX5" fmla="*/ 350549 w 7786041"/>
                <a:gd name="connsiteY5" fmla="*/ 1655479 h 5127521"/>
                <a:gd name="connsiteX6" fmla="*/ 0 w 7786041"/>
                <a:gd name="connsiteY6" fmla="*/ 0 h 5127521"/>
                <a:gd name="connsiteX0" fmla="*/ 0 w 7786041"/>
                <a:gd name="connsiteY0" fmla="*/ 0 h 5127521"/>
                <a:gd name="connsiteX1" fmla="*/ 7278214 w 7786041"/>
                <a:gd name="connsiteY1" fmla="*/ 9331 h 5127521"/>
                <a:gd name="connsiteX2" fmla="*/ 7786041 w 7786041"/>
                <a:gd name="connsiteY2" fmla="*/ 517158 h 5127521"/>
                <a:gd name="connsiteX3" fmla="*/ 7786041 w 7786041"/>
                <a:gd name="connsiteY3" fmla="*/ 5127521 h 5127521"/>
                <a:gd name="connsiteX4" fmla="*/ 373225 w 7786041"/>
                <a:gd name="connsiteY4" fmla="*/ 5127521 h 5127521"/>
                <a:gd name="connsiteX5" fmla="*/ 350549 w 7786041"/>
                <a:gd name="connsiteY5" fmla="*/ 1655479 h 5127521"/>
                <a:gd name="connsiteX6" fmla="*/ 0 w 7786041"/>
                <a:gd name="connsiteY6" fmla="*/ 0 h 5127521"/>
                <a:gd name="connsiteX0" fmla="*/ 0 w 7786041"/>
                <a:gd name="connsiteY0" fmla="*/ 0 h 5127521"/>
                <a:gd name="connsiteX1" fmla="*/ 7278214 w 7786041"/>
                <a:gd name="connsiteY1" fmla="*/ 9331 h 5127521"/>
                <a:gd name="connsiteX2" fmla="*/ 7786041 w 7786041"/>
                <a:gd name="connsiteY2" fmla="*/ 517158 h 5127521"/>
                <a:gd name="connsiteX3" fmla="*/ 7786041 w 7786041"/>
                <a:gd name="connsiteY3" fmla="*/ 5127521 h 5127521"/>
                <a:gd name="connsiteX4" fmla="*/ 373225 w 7786041"/>
                <a:gd name="connsiteY4" fmla="*/ 5127521 h 5127521"/>
                <a:gd name="connsiteX5" fmla="*/ 350549 w 7786041"/>
                <a:gd name="connsiteY5" fmla="*/ 1655479 h 5127521"/>
                <a:gd name="connsiteX6" fmla="*/ 0 w 7786041"/>
                <a:gd name="connsiteY6" fmla="*/ 0 h 5127521"/>
                <a:gd name="connsiteX0" fmla="*/ 0 w 7732701"/>
                <a:gd name="connsiteY0" fmla="*/ 0 h 5127521"/>
                <a:gd name="connsiteX1" fmla="*/ 7224874 w 7732701"/>
                <a:gd name="connsiteY1" fmla="*/ 9331 h 5127521"/>
                <a:gd name="connsiteX2" fmla="*/ 7732701 w 7732701"/>
                <a:gd name="connsiteY2" fmla="*/ 517158 h 5127521"/>
                <a:gd name="connsiteX3" fmla="*/ 7732701 w 7732701"/>
                <a:gd name="connsiteY3" fmla="*/ 5127521 h 5127521"/>
                <a:gd name="connsiteX4" fmla="*/ 319885 w 7732701"/>
                <a:gd name="connsiteY4" fmla="*/ 5127521 h 5127521"/>
                <a:gd name="connsiteX5" fmla="*/ 297209 w 7732701"/>
                <a:gd name="connsiteY5" fmla="*/ 1655479 h 5127521"/>
                <a:gd name="connsiteX6" fmla="*/ 0 w 7732701"/>
                <a:gd name="connsiteY6" fmla="*/ 0 h 5127521"/>
                <a:gd name="connsiteX0" fmla="*/ 0 w 7732701"/>
                <a:gd name="connsiteY0" fmla="*/ 0 h 5127521"/>
                <a:gd name="connsiteX1" fmla="*/ 7224874 w 7732701"/>
                <a:gd name="connsiteY1" fmla="*/ 9331 h 5127521"/>
                <a:gd name="connsiteX2" fmla="*/ 7732701 w 7732701"/>
                <a:gd name="connsiteY2" fmla="*/ 517158 h 5127521"/>
                <a:gd name="connsiteX3" fmla="*/ 7732701 w 7732701"/>
                <a:gd name="connsiteY3" fmla="*/ 5127521 h 5127521"/>
                <a:gd name="connsiteX4" fmla="*/ 319885 w 7732701"/>
                <a:gd name="connsiteY4" fmla="*/ 5127521 h 5127521"/>
                <a:gd name="connsiteX5" fmla="*/ 297209 w 7732701"/>
                <a:gd name="connsiteY5" fmla="*/ 1655479 h 5127521"/>
                <a:gd name="connsiteX6" fmla="*/ 0 w 7732701"/>
                <a:gd name="connsiteY6" fmla="*/ 0 h 5127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32701" h="5127521">
                  <a:moveTo>
                    <a:pt x="0" y="0"/>
                  </a:moveTo>
                  <a:lnTo>
                    <a:pt x="7224874" y="9331"/>
                  </a:lnTo>
                  <a:cubicBezTo>
                    <a:pt x="7505339" y="9331"/>
                    <a:pt x="7732701" y="236693"/>
                    <a:pt x="7732701" y="517158"/>
                  </a:cubicBezTo>
                  <a:lnTo>
                    <a:pt x="7732701" y="5127521"/>
                  </a:lnTo>
                  <a:lnTo>
                    <a:pt x="319885" y="5127521"/>
                  </a:lnTo>
                  <a:cubicBezTo>
                    <a:pt x="322994" y="3682646"/>
                    <a:pt x="271240" y="3039394"/>
                    <a:pt x="297209" y="1655479"/>
                  </a:cubicBezTo>
                  <a:cubicBezTo>
                    <a:pt x="276879" y="1032533"/>
                    <a:pt x="279410" y="325766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7B353FC-5E69-739A-0003-5A4B6A15F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842" y="2439901"/>
            <a:ext cx="7095203" cy="3951545"/>
          </a:xfrm>
        </p:spPr>
        <p:txBody>
          <a:bodyPr>
            <a:normAutofit/>
          </a:bodyPr>
          <a:lstStyle/>
          <a:p>
            <a:pPr marL="0" indent="0">
              <a:lnSpc>
                <a:spcPts val="2900"/>
              </a:lnSpc>
              <a:spcBef>
                <a:spcPts val="120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global financial crisis broke out following the collapse of Lehman Brothers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雷曼兄弟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in mid-September 2008. </a:t>
            </a:r>
          </a:p>
          <a:p>
            <a:pPr marL="0" indent="0">
              <a:lnSpc>
                <a:spcPts val="2900"/>
              </a:lnSpc>
              <a:spcBef>
                <a:spcPts val="120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October 2008, the Hong Kong government announced the use of the Exchange Fund to provide a 100% guarantee for all Hong Kong dollar and foreign-currency bank deposits in Hong Kong to maintain banking and financial stability in Hong Kong.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A873E4F-CAEF-04F2-0BB7-D7E5EA8FC8C7}"/>
              </a:ext>
            </a:extLst>
          </p:cNvPr>
          <p:cNvGrpSpPr/>
          <p:nvPr/>
        </p:nvGrpSpPr>
        <p:grpSpPr>
          <a:xfrm>
            <a:off x="783772" y="1576630"/>
            <a:ext cx="7095203" cy="748675"/>
            <a:chOff x="783772" y="1576630"/>
            <a:chExt cx="7095203" cy="74867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4E7CAC4-E836-DC87-1F8B-471B88C46EB6}"/>
                </a:ext>
              </a:extLst>
            </p:cNvPr>
            <p:cNvSpPr/>
            <p:nvPr/>
          </p:nvSpPr>
          <p:spPr>
            <a:xfrm>
              <a:off x="783772" y="1772676"/>
              <a:ext cx="7095203" cy="42870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1D1FC32-B09B-F3B2-3B1D-709892A4278D}"/>
                </a:ext>
              </a:extLst>
            </p:cNvPr>
            <p:cNvSpPr/>
            <p:nvPr/>
          </p:nvSpPr>
          <p:spPr>
            <a:xfrm>
              <a:off x="783772" y="2279505"/>
              <a:ext cx="7095203" cy="45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FE64837-3A7F-BA9D-1EAC-2D8C0B1F5675}"/>
                </a:ext>
              </a:extLst>
            </p:cNvPr>
            <p:cNvSpPr/>
            <p:nvPr/>
          </p:nvSpPr>
          <p:spPr>
            <a:xfrm>
              <a:off x="783772" y="1576630"/>
              <a:ext cx="7095203" cy="11137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6837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5C336BE7-24AA-71E7-D5E0-6C00E318CC14}"/>
              </a:ext>
            </a:extLst>
          </p:cNvPr>
          <p:cNvGrpSpPr/>
          <p:nvPr/>
        </p:nvGrpSpPr>
        <p:grpSpPr>
          <a:xfrm>
            <a:off x="579300" y="1395200"/>
            <a:ext cx="8247426" cy="5135143"/>
            <a:chOff x="579300" y="1395200"/>
            <a:chExt cx="8247426" cy="5135143"/>
          </a:xfrm>
        </p:grpSpPr>
        <p:sp>
          <p:nvSpPr>
            <p:cNvPr id="13" name="Rectangle: Top Corners Rounded 5">
              <a:extLst>
                <a:ext uri="{FF2B5EF4-FFF2-40B4-BE49-F238E27FC236}">
                  <a16:creationId xmlns:a16="http://schemas.microsoft.com/office/drawing/2014/main" id="{EFCC0509-7D70-D9A4-D1B8-DFC9B0F808AD}"/>
                </a:ext>
              </a:extLst>
            </p:cNvPr>
            <p:cNvSpPr/>
            <p:nvPr/>
          </p:nvSpPr>
          <p:spPr>
            <a:xfrm rot="10800000">
              <a:off x="8004810" y="2070101"/>
              <a:ext cx="821916" cy="4460242"/>
            </a:xfrm>
            <a:custGeom>
              <a:avLst/>
              <a:gdLst>
                <a:gd name="connsiteX0" fmla="*/ 383419 w 766838"/>
                <a:gd name="connsiteY0" fmla="*/ 0 h 4460242"/>
                <a:gd name="connsiteX1" fmla="*/ 383419 w 766838"/>
                <a:gd name="connsiteY1" fmla="*/ 0 h 4460242"/>
                <a:gd name="connsiteX2" fmla="*/ 766838 w 766838"/>
                <a:gd name="connsiteY2" fmla="*/ 383419 h 4460242"/>
                <a:gd name="connsiteX3" fmla="*/ 766838 w 766838"/>
                <a:gd name="connsiteY3" fmla="*/ 4460242 h 4460242"/>
                <a:gd name="connsiteX4" fmla="*/ 766838 w 766838"/>
                <a:gd name="connsiteY4" fmla="*/ 4460242 h 4460242"/>
                <a:gd name="connsiteX5" fmla="*/ 0 w 766838"/>
                <a:gd name="connsiteY5" fmla="*/ 4460242 h 4460242"/>
                <a:gd name="connsiteX6" fmla="*/ 0 w 766838"/>
                <a:gd name="connsiteY6" fmla="*/ 4460242 h 4460242"/>
                <a:gd name="connsiteX7" fmla="*/ 0 w 766838"/>
                <a:gd name="connsiteY7" fmla="*/ 383419 h 4460242"/>
                <a:gd name="connsiteX8" fmla="*/ 383419 w 766838"/>
                <a:gd name="connsiteY8" fmla="*/ 0 h 4460242"/>
                <a:gd name="connsiteX0" fmla="*/ 383419 w 782078"/>
                <a:gd name="connsiteY0" fmla="*/ 0 h 4460242"/>
                <a:gd name="connsiteX1" fmla="*/ 383419 w 782078"/>
                <a:gd name="connsiteY1" fmla="*/ 0 h 4460242"/>
                <a:gd name="connsiteX2" fmla="*/ 782078 w 782078"/>
                <a:gd name="connsiteY2" fmla="*/ 360559 h 4460242"/>
                <a:gd name="connsiteX3" fmla="*/ 766838 w 782078"/>
                <a:gd name="connsiteY3" fmla="*/ 4460242 h 4460242"/>
                <a:gd name="connsiteX4" fmla="*/ 766838 w 782078"/>
                <a:gd name="connsiteY4" fmla="*/ 4460242 h 4460242"/>
                <a:gd name="connsiteX5" fmla="*/ 0 w 782078"/>
                <a:gd name="connsiteY5" fmla="*/ 4460242 h 4460242"/>
                <a:gd name="connsiteX6" fmla="*/ 0 w 782078"/>
                <a:gd name="connsiteY6" fmla="*/ 4460242 h 4460242"/>
                <a:gd name="connsiteX7" fmla="*/ 0 w 782078"/>
                <a:gd name="connsiteY7" fmla="*/ 383419 h 4460242"/>
                <a:gd name="connsiteX8" fmla="*/ 383419 w 782078"/>
                <a:gd name="connsiteY8" fmla="*/ 0 h 4460242"/>
                <a:gd name="connsiteX0" fmla="*/ 383419 w 766838"/>
                <a:gd name="connsiteY0" fmla="*/ 0 h 4460242"/>
                <a:gd name="connsiteX1" fmla="*/ 383419 w 766838"/>
                <a:gd name="connsiteY1" fmla="*/ 0 h 4460242"/>
                <a:gd name="connsiteX2" fmla="*/ 759218 w 766838"/>
                <a:gd name="connsiteY2" fmla="*/ 360559 h 4460242"/>
                <a:gd name="connsiteX3" fmla="*/ 766838 w 766838"/>
                <a:gd name="connsiteY3" fmla="*/ 4460242 h 4460242"/>
                <a:gd name="connsiteX4" fmla="*/ 766838 w 766838"/>
                <a:gd name="connsiteY4" fmla="*/ 4460242 h 4460242"/>
                <a:gd name="connsiteX5" fmla="*/ 0 w 766838"/>
                <a:gd name="connsiteY5" fmla="*/ 4460242 h 4460242"/>
                <a:gd name="connsiteX6" fmla="*/ 0 w 766838"/>
                <a:gd name="connsiteY6" fmla="*/ 4460242 h 4460242"/>
                <a:gd name="connsiteX7" fmla="*/ 0 w 766838"/>
                <a:gd name="connsiteY7" fmla="*/ 383419 h 4460242"/>
                <a:gd name="connsiteX8" fmla="*/ 383419 w 766838"/>
                <a:gd name="connsiteY8" fmla="*/ 0 h 4460242"/>
                <a:gd name="connsiteX0" fmla="*/ 383419 w 766838"/>
                <a:gd name="connsiteY0" fmla="*/ 0 h 4460242"/>
                <a:gd name="connsiteX1" fmla="*/ 383419 w 766838"/>
                <a:gd name="connsiteY1" fmla="*/ 0 h 4460242"/>
                <a:gd name="connsiteX2" fmla="*/ 759218 w 766838"/>
                <a:gd name="connsiteY2" fmla="*/ 360559 h 4460242"/>
                <a:gd name="connsiteX3" fmla="*/ 766838 w 766838"/>
                <a:gd name="connsiteY3" fmla="*/ 4460242 h 4460242"/>
                <a:gd name="connsiteX4" fmla="*/ 766838 w 766838"/>
                <a:gd name="connsiteY4" fmla="*/ 4460242 h 4460242"/>
                <a:gd name="connsiteX5" fmla="*/ 0 w 766838"/>
                <a:gd name="connsiteY5" fmla="*/ 4460242 h 4460242"/>
                <a:gd name="connsiteX6" fmla="*/ 0 w 766838"/>
                <a:gd name="connsiteY6" fmla="*/ 4460242 h 4460242"/>
                <a:gd name="connsiteX7" fmla="*/ 0 w 766838"/>
                <a:gd name="connsiteY7" fmla="*/ 383419 h 4460242"/>
                <a:gd name="connsiteX8" fmla="*/ 383419 w 766838"/>
                <a:gd name="connsiteY8" fmla="*/ 0 h 4460242"/>
                <a:gd name="connsiteX0" fmla="*/ 383419 w 812600"/>
                <a:gd name="connsiteY0" fmla="*/ 0 h 4460242"/>
                <a:gd name="connsiteX1" fmla="*/ 383419 w 812600"/>
                <a:gd name="connsiteY1" fmla="*/ 0 h 4460242"/>
                <a:gd name="connsiteX2" fmla="*/ 759218 w 812600"/>
                <a:gd name="connsiteY2" fmla="*/ 360559 h 4460242"/>
                <a:gd name="connsiteX3" fmla="*/ 766838 w 812600"/>
                <a:gd name="connsiteY3" fmla="*/ 4460242 h 4460242"/>
                <a:gd name="connsiteX4" fmla="*/ 766838 w 812600"/>
                <a:gd name="connsiteY4" fmla="*/ 4460242 h 4460242"/>
                <a:gd name="connsiteX5" fmla="*/ 0 w 812600"/>
                <a:gd name="connsiteY5" fmla="*/ 4460242 h 4460242"/>
                <a:gd name="connsiteX6" fmla="*/ 0 w 812600"/>
                <a:gd name="connsiteY6" fmla="*/ 4460242 h 4460242"/>
                <a:gd name="connsiteX7" fmla="*/ 0 w 812600"/>
                <a:gd name="connsiteY7" fmla="*/ 383419 h 4460242"/>
                <a:gd name="connsiteX8" fmla="*/ 383419 w 812600"/>
                <a:gd name="connsiteY8" fmla="*/ 0 h 4460242"/>
                <a:gd name="connsiteX0" fmla="*/ 383419 w 775470"/>
                <a:gd name="connsiteY0" fmla="*/ 0 h 4460242"/>
                <a:gd name="connsiteX1" fmla="*/ 383419 w 775470"/>
                <a:gd name="connsiteY1" fmla="*/ 0 h 4460242"/>
                <a:gd name="connsiteX2" fmla="*/ 759218 w 775470"/>
                <a:gd name="connsiteY2" fmla="*/ 360559 h 4460242"/>
                <a:gd name="connsiteX3" fmla="*/ 766838 w 775470"/>
                <a:gd name="connsiteY3" fmla="*/ 4460242 h 4460242"/>
                <a:gd name="connsiteX4" fmla="*/ 766838 w 775470"/>
                <a:gd name="connsiteY4" fmla="*/ 4460242 h 4460242"/>
                <a:gd name="connsiteX5" fmla="*/ 0 w 775470"/>
                <a:gd name="connsiteY5" fmla="*/ 4460242 h 4460242"/>
                <a:gd name="connsiteX6" fmla="*/ 0 w 775470"/>
                <a:gd name="connsiteY6" fmla="*/ 4460242 h 4460242"/>
                <a:gd name="connsiteX7" fmla="*/ 0 w 775470"/>
                <a:gd name="connsiteY7" fmla="*/ 383419 h 4460242"/>
                <a:gd name="connsiteX8" fmla="*/ 383419 w 775470"/>
                <a:gd name="connsiteY8" fmla="*/ 0 h 4460242"/>
                <a:gd name="connsiteX0" fmla="*/ 383419 w 768882"/>
                <a:gd name="connsiteY0" fmla="*/ 0 h 4460242"/>
                <a:gd name="connsiteX1" fmla="*/ 383419 w 768882"/>
                <a:gd name="connsiteY1" fmla="*/ 0 h 4460242"/>
                <a:gd name="connsiteX2" fmla="*/ 759218 w 768882"/>
                <a:gd name="connsiteY2" fmla="*/ 360559 h 4460242"/>
                <a:gd name="connsiteX3" fmla="*/ 766838 w 768882"/>
                <a:gd name="connsiteY3" fmla="*/ 4460242 h 4460242"/>
                <a:gd name="connsiteX4" fmla="*/ 766838 w 768882"/>
                <a:gd name="connsiteY4" fmla="*/ 4460242 h 4460242"/>
                <a:gd name="connsiteX5" fmla="*/ 0 w 768882"/>
                <a:gd name="connsiteY5" fmla="*/ 4460242 h 4460242"/>
                <a:gd name="connsiteX6" fmla="*/ 0 w 768882"/>
                <a:gd name="connsiteY6" fmla="*/ 4460242 h 4460242"/>
                <a:gd name="connsiteX7" fmla="*/ 0 w 768882"/>
                <a:gd name="connsiteY7" fmla="*/ 383419 h 4460242"/>
                <a:gd name="connsiteX8" fmla="*/ 383419 w 768882"/>
                <a:gd name="connsiteY8" fmla="*/ 0 h 4460242"/>
                <a:gd name="connsiteX0" fmla="*/ 383419 w 768882"/>
                <a:gd name="connsiteY0" fmla="*/ 0 h 4460242"/>
                <a:gd name="connsiteX1" fmla="*/ 383419 w 768882"/>
                <a:gd name="connsiteY1" fmla="*/ 0 h 4460242"/>
                <a:gd name="connsiteX2" fmla="*/ 759218 w 768882"/>
                <a:gd name="connsiteY2" fmla="*/ 360559 h 4460242"/>
                <a:gd name="connsiteX3" fmla="*/ 766838 w 768882"/>
                <a:gd name="connsiteY3" fmla="*/ 4460242 h 4460242"/>
                <a:gd name="connsiteX4" fmla="*/ 766838 w 768882"/>
                <a:gd name="connsiteY4" fmla="*/ 4460242 h 4460242"/>
                <a:gd name="connsiteX5" fmla="*/ 0 w 768882"/>
                <a:gd name="connsiteY5" fmla="*/ 4460242 h 4460242"/>
                <a:gd name="connsiteX6" fmla="*/ 0 w 768882"/>
                <a:gd name="connsiteY6" fmla="*/ 4460242 h 4460242"/>
                <a:gd name="connsiteX7" fmla="*/ 0 w 768882"/>
                <a:gd name="connsiteY7" fmla="*/ 383419 h 4460242"/>
                <a:gd name="connsiteX8" fmla="*/ 383419 w 768882"/>
                <a:gd name="connsiteY8" fmla="*/ 0 h 4460242"/>
                <a:gd name="connsiteX0" fmla="*/ 383451 w 768914"/>
                <a:gd name="connsiteY0" fmla="*/ 0 h 4460242"/>
                <a:gd name="connsiteX1" fmla="*/ 383451 w 768914"/>
                <a:gd name="connsiteY1" fmla="*/ 0 h 4460242"/>
                <a:gd name="connsiteX2" fmla="*/ 759250 w 768914"/>
                <a:gd name="connsiteY2" fmla="*/ 360559 h 4460242"/>
                <a:gd name="connsiteX3" fmla="*/ 766870 w 768914"/>
                <a:gd name="connsiteY3" fmla="*/ 4460242 h 4460242"/>
                <a:gd name="connsiteX4" fmla="*/ 766870 w 768914"/>
                <a:gd name="connsiteY4" fmla="*/ 4460242 h 4460242"/>
                <a:gd name="connsiteX5" fmla="*/ 32 w 768914"/>
                <a:gd name="connsiteY5" fmla="*/ 4460242 h 4460242"/>
                <a:gd name="connsiteX6" fmla="*/ 32 w 768914"/>
                <a:gd name="connsiteY6" fmla="*/ 4460242 h 4460242"/>
                <a:gd name="connsiteX7" fmla="*/ 0 w 768914"/>
                <a:gd name="connsiteY7" fmla="*/ 2452865 h 4460242"/>
                <a:gd name="connsiteX8" fmla="*/ 32 w 768914"/>
                <a:gd name="connsiteY8" fmla="*/ 383419 h 4460242"/>
                <a:gd name="connsiteX9" fmla="*/ 383451 w 768914"/>
                <a:gd name="connsiteY9" fmla="*/ 0 h 4460242"/>
                <a:gd name="connsiteX0" fmla="*/ 383420 w 768883"/>
                <a:gd name="connsiteY0" fmla="*/ 0 h 4460242"/>
                <a:gd name="connsiteX1" fmla="*/ 383420 w 768883"/>
                <a:gd name="connsiteY1" fmla="*/ 0 h 4460242"/>
                <a:gd name="connsiteX2" fmla="*/ 759219 w 768883"/>
                <a:gd name="connsiteY2" fmla="*/ 360559 h 4460242"/>
                <a:gd name="connsiteX3" fmla="*/ 766839 w 768883"/>
                <a:gd name="connsiteY3" fmla="*/ 4460242 h 4460242"/>
                <a:gd name="connsiteX4" fmla="*/ 766839 w 768883"/>
                <a:gd name="connsiteY4" fmla="*/ 4460242 h 4460242"/>
                <a:gd name="connsiteX5" fmla="*/ 1 w 768883"/>
                <a:gd name="connsiteY5" fmla="*/ 4460242 h 4460242"/>
                <a:gd name="connsiteX6" fmla="*/ 1 w 768883"/>
                <a:gd name="connsiteY6" fmla="*/ 4460242 h 4460242"/>
                <a:gd name="connsiteX7" fmla="*/ 26155 w 768883"/>
                <a:gd name="connsiteY7" fmla="*/ 2396881 h 4460242"/>
                <a:gd name="connsiteX8" fmla="*/ 1 w 768883"/>
                <a:gd name="connsiteY8" fmla="*/ 383419 h 4460242"/>
                <a:gd name="connsiteX9" fmla="*/ 383420 w 768883"/>
                <a:gd name="connsiteY9" fmla="*/ 0 h 4460242"/>
                <a:gd name="connsiteX0" fmla="*/ 383420 w 768883"/>
                <a:gd name="connsiteY0" fmla="*/ 0 h 4460242"/>
                <a:gd name="connsiteX1" fmla="*/ 383420 w 768883"/>
                <a:gd name="connsiteY1" fmla="*/ 0 h 4460242"/>
                <a:gd name="connsiteX2" fmla="*/ 759219 w 768883"/>
                <a:gd name="connsiteY2" fmla="*/ 360559 h 4460242"/>
                <a:gd name="connsiteX3" fmla="*/ 766839 w 768883"/>
                <a:gd name="connsiteY3" fmla="*/ 4460242 h 4460242"/>
                <a:gd name="connsiteX4" fmla="*/ 766839 w 768883"/>
                <a:gd name="connsiteY4" fmla="*/ 4460242 h 4460242"/>
                <a:gd name="connsiteX5" fmla="*/ 1 w 768883"/>
                <a:gd name="connsiteY5" fmla="*/ 4460242 h 4460242"/>
                <a:gd name="connsiteX6" fmla="*/ 1 w 768883"/>
                <a:gd name="connsiteY6" fmla="*/ 4460242 h 4460242"/>
                <a:gd name="connsiteX7" fmla="*/ 26155 w 768883"/>
                <a:gd name="connsiteY7" fmla="*/ 2396881 h 4460242"/>
                <a:gd name="connsiteX8" fmla="*/ 1 w 768883"/>
                <a:gd name="connsiteY8" fmla="*/ 383419 h 4460242"/>
                <a:gd name="connsiteX9" fmla="*/ 383420 w 768883"/>
                <a:gd name="connsiteY9" fmla="*/ 0 h 4460242"/>
                <a:gd name="connsiteX0" fmla="*/ 383420 w 768883"/>
                <a:gd name="connsiteY0" fmla="*/ 0 h 4460242"/>
                <a:gd name="connsiteX1" fmla="*/ 383420 w 768883"/>
                <a:gd name="connsiteY1" fmla="*/ 0 h 4460242"/>
                <a:gd name="connsiteX2" fmla="*/ 759219 w 768883"/>
                <a:gd name="connsiteY2" fmla="*/ 360559 h 4460242"/>
                <a:gd name="connsiteX3" fmla="*/ 766839 w 768883"/>
                <a:gd name="connsiteY3" fmla="*/ 4460242 h 4460242"/>
                <a:gd name="connsiteX4" fmla="*/ 766839 w 768883"/>
                <a:gd name="connsiteY4" fmla="*/ 4460242 h 4460242"/>
                <a:gd name="connsiteX5" fmla="*/ 1 w 768883"/>
                <a:gd name="connsiteY5" fmla="*/ 4460242 h 4460242"/>
                <a:gd name="connsiteX6" fmla="*/ 1 w 768883"/>
                <a:gd name="connsiteY6" fmla="*/ 4460242 h 4460242"/>
                <a:gd name="connsiteX7" fmla="*/ 26155 w 768883"/>
                <a:gd name="connsiteY7" fmla="*/ 2396881 h 4460242"/>
                <a:gd name="connsiteX8" fmla="*/ 1 w 768883"/>
                <a:gd name="connsiteY8" fmla="*/ 383419 h 4460242"/>
                <a:gd name="connsiteX9" fmla="*/ 383420 w 768883"/>
                <a:gd name="connsiteY9" fmla="*/ 0 h 4460242"/>
                <a:gd name="connsiteX0" fmla="*/ 383420 w 768883"/>
                <a:gd name="connsiteY0" fmla="*/ 0 h 4460242"/>
                <a:gd name="connsiteX1" fmla="*/ 383420 w 768883"/>
                <a:gd name="connsiteY1" fmla="*/ 0 h 4460242"/>
                <a:gd name="connsiteX2" fmla="*/ 759219 w 768883"/>
                <a:gd name="connsiteY2" fmla="*/ 360559 h 4460242"/>
                <a:gd name="connsiteX3" fmla="*/ 766839 w 768883"/>
                <a:gd name="connsiteY3" fmla="*/ 4460242 h 4460242"/>
                <a:gd name="connsiteX4" fmla="*/ 766839 w 768883"/>
                <a:gd name="connsiteY4" fmla="*/ 4460242 h 4460242"/>
                <a:gd name="connsiteX5" fmla="*/ 1 w 768883"/>
                <a:gd name="connsiteY5" fmla="*/ 4460242 h 4460242"/>
                <a:gd name="connsiteX6" fmla="*/ 1 w 768883"/>
                <a:gd name="connsiteY6" fmla="*/ 4460242 h 4460242"/>
                <a:gd name="connsiteX7" fmla="*/ 26155 w 768883"/>
                <a:gd name="connsiteY7" fmla="*/ 2396881 h 4460242"/>
                <a:gd name="connsiteX8" fmla="*/ 1 w 768883"/>
                <a:gd name="connsiteY8" fmla="*/ 383419 h 4460242"/>
                <a:gd name="connsiteX9" fmla="*/ 383420 w 768883"/>
                <a:gd name="connsiteY9" fmla="*/ 0 h 4460242"/>
                <a:gd name="connsiteX0" fmla="*/ 383420 w 768883"/>
                <a:gd name="connsiteY0" fmla="*/ 0 h 4460242"/>
                <a:gd name="connsiteX1" fmla="*/ 383420 w 768883"/>
                <a:gd name="connsiteY1" fmla="*/ 0 h 4460242"/>
                <a:gd name="connsiteX2" fmla="*/ 759219 w 768883"/>
                <a:gd name="connsiteY2" fmla="*/ 360559 h 4460242"/>
                <a:gd name="connsiteX3" fmla="*/ 766839 w 768883"/>
                <a:gd name="connsiteY3" fmla="*/ 4460242 h 4460242"/>
                <a:gd name="connsiteX4" fmla="*/ 766839 w 768883"/>
                <a:gd name="connsiteY4" fmla="*/ 4460242 h 4460242"/>
                <a:gd name="connsiteX5" fmla="*/ 1 w 768883"/>
                <a:gd name="connsiteY5" fmla="*/ 4460242 h 4460242"/>
                <a:gd name="connsiteX6" fmla="*/ 26155 w 768883"/>
                <a:gd name="connsiteY6" fmla="*/ 2396881 h 4460242"/>
                <a:gd name="connsiteX7" fmla="*/ 1 w 768883"/>
                <a:gd name="connsiteY7" fmla="*/ 383419 h 4460242"/>
                <a:gd name="connsiteX8" fmla="*/ 383420 w 768883"/>
                <a:gd name="connsiteY8" fmla="*/ 0 h 4460242"/>
                <a:gd name="connsiteX0" fmla="*/ 383420 w 768883"/>
                <a:gd name="connsiteY0" fmla="*/ 0 h 4460242"/>
                <a:gd name="connsiteX1" fmla="*/ 383420 w 768883"/>
                <a:gd name="connsiteY1" fmla="*/ 0 h 4460242"/>
                <a:gd name="connsiteX2" fmla="*/ 759219 w 768883"/>
                <a:gd name="connsiteY2" fmla="*/ 360559 h 4460242"/>
                <a:gd name="connsiteX3" fmla="*/ 766839 w 768883"/>
                <a:gd name="connsiteY3" fmla="*/ 4460242 h 4460242"/>
                <a:gd name="connsiteX4" fmla="*/ 766839 w 768883"/>
                <a:gd name="connsiteY4" fmla="*/ 4460242 h 4460242"/>
                <a:gd name="connsiteX5" fmla="*/ 26187 w 768883"/>
                <a:gd name="connsiteY5" fmla="*/ 4413589 h 4460242"/>
                <a:gd name="connsiteX6" fmla="*/ 26155 w 768883"/>
                <a:gd name="connsiteY6" fmla="*/ 2396881 h 4460242"/>
                <a:gd name="connsiteX7" fmla="*/ 1 w 768883"/>
                <a:gd name="connsiteY7" fmla="*/ 383419 h 4460242"/>
                <a:gd name="connsiteX8" fmla="*/ 383420 w 768883"/>
                <a:gd name="connsiteY8" fmla="*/ 0 h 4460242"/>
                <a:gd name="connsiteX0" fmla="*/ 383420 w 768883"/>
                <a:gd name="connsiteY0" fmla="*/ 0 h 4460242"/>
                <a:gd name="connsiteX1" fmla="*/ 383420 w 768883"/>
                <a:gd name="connsiteY1" fmla="*/ 0 h 4460242"/>
                <a:gd name="connsiteX2" fmla="*/ 759219 w 768883"/>
                <a:gd name="connsiteY2" fmla="*/ 360559 h 4460242"/>
                <a:gd name="connsiteX3" fmla="*/ 766839 w 768883"/>
                <a:gd name="connsiteY3" fmla="*/ 4460242 h 4460242"/>
                <a:gd name="connsiteX4" fmla="*/ 766839 w 768883"/>
                <a:gd name="connsiteY4" fmla="*/ 4460242 h 4460242"/>
                <a:gd name="connsiteX5" fmla="*/ 26187 w 768883"/>
                <a:gd name="connsiteY5" fmla="*/ 4413589 h 4460242"/>
                <a:gd name="connsiteX6" fmla="*/ 26155 w 768883"/>
                <a:gd name="connsiteY6" fmla="*/ 2396881 h 4460242"/>
                <a:gd name="connsiteX7" fmla="*/ 1 w 768883"/>
                <a:gd name="connsiteY7" fmla="*/ 383419 h 4460242"/>
                <a:gd name="connsiteX8" fmla="*/ 383420 w 768883"/>
                <a:gd name="connsiteY8" fmla="*/ 0 h 4460242"/>
                <a:gd name="connsiteX0" fmla="*/ 383420 w 768883"/>
                <a:gd name="connsiteY0" fmla="*/ 0 h 4460242"/>
                <a:gd name="connsiteX1" fmla="*/ 383420 w 768883"/>
                <a:gd name="connsiteY1" fmla="*/ 0 h 4460242"/>
                <a:gd name="connsiteX2" fmla="*/ 759219 w 768883"/>
                <a:gd name="connsiteY2" fmla="*/ 360559 h 4460242"/>
                <a:gd name="connsiteX3" fmla="*/ 766839 w 768883"/>
                <a:gd name="connsiteY3" fmla="*/ 4460242 h 4460242"/>
                <a:gd name="connsiteX4" fmla="*/ 766839 w 768883"/>
                <a:gd name="connsiteY4" fmla="*/ 4460242 h 4460242"/>
                <a:gd name="connsiteX5" fmla="*/ 26187 w 768883"/>
                <a:gd name="connsiteY5" fmla="*/ 4413589 h 4460242"/>
                <a:gd name="connsiteX6" fmla="*/ 26155 w 768883"/>
                <a:gd name="connsiteY6" fmla="*/ 2396881 h 4460242"/>
                <a:gd name="connsiteX7" fmla="*/ 1 w 768883"/>
                <a:gd name="connsiteY7" fmla="*/ 383419 h 4460242"/>
                <a:gd name="connsiteX8" fmla="*/ 383420 w 768883"/>
                <a:gd name="connsiteY8" fmla="*/ 0 h 4460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8883" h="4460242">
                  <a:moveTo>
                    <a:pt x="383420" y="0"/>
                  </a:moveTo>
                  <a:lnTo>
                    <a:pt x="383420" y="0"/>
                  </a:lnTo>
                  <a:cubicBezTo>
                    <a:pt x="595176" y="0"/>
                    <a:pt x="683019" y="156423"/>
                    <a:pt x="759219" y="360559"/>
                  </a:cubicBezTo>
                  <a:cubicBezTo>
                    <a:pt x="776999" y="1749980"/>
                    <a:pt x="764299" y="3093681"/>
                    <a:pt x="766839" y="4460242"/>
                  </a:cubicBezTo>
                  <a:lnTo>
                    <a:pt x="766839" y="4460242"/>
                  </a:lnTo>
                  <a:cubicBezTo>
                    <a:pt x="519955" y="4444691"/>
                    <a:pt x="351629" y="4373157"/>
                    <a:pt x="26187" y="4413589"/>
                  </a:cubicBezTo>
                  <a:cubicBezTo>
                    <a:pt x="87276" y="3722691"/>
                    <a:pt x="26166" y="3069117"/>
                    <a:pt x="26155" y="2396881"/>
                  </a:cubicBezTo>
                  <a:cubicBezTo>
                    <a:pt x="26166" y="1725727"/>
                    <a:pt x="-10" y="1073234"/>
                    <a:pt x="1" y="383419"/>
                  </a:cubicBezTo>
                  <a:cubicBezTo>
                    <a:pt x="1" y="171663"/>
                    <a:pt x="171664" y="0"/>
                    <a:pt x="383420" y="0"/>
                  </a:cubicBezTo>
                  <a:close/>
                </a:path>
              </a:pathLst>
            </a:custGeom>
            <a:solidFill>
              <a:schemeClr val="accent3"/>
            </a:solidFill>
            <a:ln w="2857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: Single Corner Rounded 4">
              <a:extLst>
                <a:ext uri="{FF2B5EF4-FFF2-40B4-BE49-F238E27FC236}">
                  <a16:creationId xmlns:a16="http://schemas.microsoft.com/office/drawing/2014/main" id="{428A6CF0-700D-F2AB-51F5-2C3EFEB56023}"/>
                </a:ext>
              </a:extLst>
            </p:cNvPr>
            <p:cNvSpPr/>
            <p:nvPr/>
          </p:nvSpPr>
          <p:spPr>
            <a:xfrm rot="10800000">
              <a:off x="579300" y="1395200"/>
              <a:ext cx="7780928" cy="5127521"/>
            </a:xfrm>
            <a:custGeom>
              <a:avLst/>
              <a:gdLst>
                <a:gd name="connsiteX0" fmla="*/ 0 w 7412816"/>
                <a:gd name="connsiteY0" fmla="*/ 0 h 5118190"/>
                <a:gd name="connsiteX1" fmla="*/ 6904989 w 7412816"/>
                <a:gd name="connsiteY1" fmla="*/ 0 h 5118190"/>
                <a:gd name="connsiteX2" fmla="*/ 7412816 w 7412816"/>
                <a:gd name="connsiteY2" fmla="*/ 507827 h 5118190"/>
                <a:gd name="connsiteX3" fmla="*/ 7412816 w 7412816"/>
                <a:gd name="connsiteY3" fmla="*/ 5118190 h 5118190"/>
                <a:gd name="connsiteX4" fmla="*/ 0 w 7412816"/>
                <a:gd name="connsiteY4" fmla="*/ 5118190 h 5118190"/>
                <a:gd name="connsiteX5" fmla="*/ 0 w 7412816"/>
                <a:gd name="connsiteY5" fmla="*/ 0 h 5118190"/>
                <a:gd name="connsiteX0" fmla="*/ 0 w 7412816"/>
                <a:gd name="connsiteY0" fmla="*/ 0 h 5118190"/>
                <a:gd name="connsiteX1" fmla="*/ 6904989 w 7412816"/>
                <a:gd name="connsiteY1" fmla="*/ 0 h 5118190"/>
                <a:gd name="connsiteX2" fmla="*/ 7412816 w 7412816"/>
                <a:gd name="connsiteY2" fmla="*/ 507827 h 5118190"/>
                <a:gd name="connsiteX3" fmla="*/ 7412816 w 7412816"/>
                <a:gd name="connsiteY3" fmla="*/ 5118190 h 5118190"/>
                <a:gd name="connsiteX4" fmla="*/ 0 w 7412816"/>
                <a:gd name="connsiteY4" fmla="*/ 5118190 h 5118190"/>
                <a:gd name="connsiteX5" fmla="*/ 9328 w 7412816"/>
                <a:gd name="connsiteY5" fmla="*/ 783564 h 5118190"/>
                <a:gd name="connsiteX6" fmla="*/ 0 w 7412816"/>
                <a:gd name="connsiteY6" fmla="*/ 0 h 5118190"/>
                <a:gd name="connsiteX0" fmla="*/ 0 w 7786041"/>
                <a:gd name="connsiteY0" fmla="*/ 0 h 5127521"/>
                <a:gd name="connsiteX1" fmla="*/ 7278214 w 7786041"/>
                <a:gd name="connsiteY1" fmla="*/ 9331 h 5127521"/>
                <a:gd name="connsiteX2" fmla="*/ 7786041 w 7786041"/>
                <a:gd name="connsiteY2" fmla="*/ 517158 h 5127521"/>
                <a:gd name="connsiteX3" fmla="*/ 7786041 w 7786041"/>
                <a:gd name="connsiteY3" fmla="*/ 5127521 h 5127521"/>
                <a:gd name="connsiteX4" fmla="*/ 373225 w 7786041"/>
                <a:gd name="connsiteY4" fmla="*/ 5127521 h 5127521"/>
                <a:gd name="connsiteX5" fmla="*/ 382553 w 7786041"/>
                <a:gd name="connsiteY5" fmla="*/ 792895 h 5127521"/>
                <a:gd name="connsiteX6" fmla="*/ 0 w 7786041"/>
                <a:gd name="connsiteY6" fmla="*/ 0 h 5127521"/>
                <a:gd name="connsiteX0" fmla="*/ 0 w 7786041"/>
                <a:gd name="connsiteY0" fmla="*/ 0 h 5127521"/>
                <a:gd name="connsiteX1" fmla="*/ 7278214 w 7786041"/>
                <a:gd name="connsiteY1" fmla="*/ 9331 h 5127521"/>
                <a:gd name="connsiteX2" fmla="*/ 7786041 w 7786041"/>
                <a:gd name="connsiteY2" fmla="*/ 517158 h 5127521"/>
                <a:gd name="connsiteX3" fmla="*/ 7786041 w 7786041"/>
                <a:gd name="connsiteY3" fmla="*/ 5127521 h 5127521"/>
                <a:gd name="connsiteX4" fmla="*/ 373225 w 7786041"/>
                <a:gd name="connsiteY4" fmla="*/ 5127521 h 5127521"/>
                <a:gd name="connsiteX5" fmla="*/ 388649 w 7786041"/>
                <a:gd name="connsiteY5" fmla="*/ 786799 h 5127521"/>
                <a:gd name="connsiteX6" fmla="*/ 0 w 7786041"/>
                <a:gd name="connsiteY6" fmla="*/ 0 h 5127521"/>
                <a:gd name="connsiteX0" fmla="*/ 0 w 7786041"/>
                <a:gd name="connsiteY0" fmla="*/ 0 h 5127521"/>
                <a:gd name="connsiteX1" fmla="*/ 7278214 w 7786041"/>
                <a:gd name="connsiteY1" fmla="*/ 9331 h 5127521"/>
                <a:gd name="connsiteX2" fmla="*/ 7786041 w 7786041"/>
                <a:gd name="connsiteY2" fmla="*/ 517158 h 5127521"/>
                <a:gd name="connsiteX3" fmla="*/ 7786041 w 7786041"/>
                <a:gd name="connsiteY3" fmla="*/ 5127521 h 5127521"/>
                <a:gd name="connsiteX4" fmla="*/ 373225 w 7786041"/>
                <a:gd name="connsiteY4" fmla="*/ 5127521 h 5127521"/>
                <a:gd name="connsiteX5" fmla="*/ 358169 w 7786041"/>
                <a:gd name="connsiteY5" fmla="*/ 885859 h 5127521"/>
                <a:gd name="connsiteX6" fmla="*/ 0 w 7786041"/>
                <a:gd name="connsiteY6" fmla="*/ 0 h 5127521"/>
                <a:gd name="connsiteX0" fmla="*/ 0 w 7786041"/>
                <a:gd name="connsiteY0" fmla="*/ 0 h 5127521"/>
                <a:gd name="connsiteX1" fmla="*/ 7278214 w 7786041"/>
                <a:gd name="connsiteY1" fmla="*/ 9331 h 5127521"/>
                <a:gd name="connsiteX2" fmla="*/ 7786041 w 7786041"/>
                <a:gd name="connsiteY2" fmla="*/ 517158 h 5127521"/>
                <a:gd name="connsiteX3" fmla="*/ 7786041 w 7786041"/>
                <a:gd name="connsiteY3" fmla="*/ 5127521 h 5127521"/>
                <a:gd name="connsiteX4" fmla="*/ 373225 w 7786041"/>
                <a:gd name="connsiteY4" fmla="*/ 5127521 h 5127521"/>
                <a:gd name="connsiteX5" fmla="*/ 358169 w 7786041"/>
                <a:gd name="connsiteY5" fmla="*/ 885859 h 5127521"/>
                <a:gd name="connsiteX6" fmla="*/ 0 w 7786041"/>
                <a:gd name="connsiteY6" fmla="*/ 0 h 5127521"/>
                <a:gd name="connsiteX0" fmla="*/ 0 w 7786041"/>
                <a:gd name="connsiteY0" fmla="*/ 0 h 5127521"/>
                <a:gd name="connsiteX1" fmla="*/ 7278214 w 7786041"/>
                <a:gd name="connsiteY1" fmla="*/ 9331 h 5127521"/>
                <a:gd name="connsiteX2" fmla="*/ 7786041 w 7786041"/>
                <a:gd name="connsiteY2" fmla="*/ 517158 h 5127521"/>
                <a:gd name="connsiteX3" fmla="*/ 7786041 w 7786041"/>
                <a:gd name="connsiteY3" fmla="*/ 5127521 h 5127521"/>
                <a:gd name="connsiteX4" fmla="*/ 373225 w 7786041"/>
                <a:gd name="connsiteY4" fmla="*/ 5127521 h 5127521"/>
                <a:gd name="connsiteX5" fmla="*/ 335309 w 7786041"/>
                <a:gd name="connsiteY5" fmla="*/ 1099219 h 5127521"/>
                <a:gd name="connsiteX6" fmla="*/ 0 w 7786041"/>
                <a:gd name="connsiteY6" fmla="*/ 0 h 5127521"/>
                <a:gd name="connsiteX0" fmla="*/ 0 w 7786041"/>
                <a:gd name="connsiteY0" fmla="*/ 0 h 5127521"/>
                <a:gd name="connsiteX1" fmla="*/ 7278214 w 7786041"/>
                <a:gd name="connsiteY1" fmla="*/ 9331 h 5127521"/>
                <a:gd name="connsiteX2" fmla="*/ 7786041 w 7786041"/>
                <a:gd name="connsiteY2" fmla="*/ 517158 h 5127521"/>
                <a:gd name="connsiteX3" fmla="*/ 7786041 w 7786041"/>
                <a:gd name="connsiteY3" fmla="*/ 5127521 h 5127521"/>
                <a:gd name="connsiteX4" fmla="*/ 373225 w 7786041"/>
                <a:gd name="connsiteY4" fmla="*/ 5127521 h 5127521"/>
                <a:gd name="connsiteX5" fmla="*/ 335309 w 7786041"/>
                <a:gd name="connsiteY5" fmla="*/ 1099219 h 5127521"/>
                <a:gd name="connsiteX6" fmla="*/ 0 w 7786041"/>
                <a:gd name="connsiteY6" fmla="*/ 0 h 5127521"/>
                <a:gd name="connsiteX0" fmla="*/ 0 w 7786041"/>
                <a:gd name="connsiteY0" fmla="*/ 0 h 5127521"/>
                <a:gd name="connsiteX1" fmla="*/ 7278214 w 7786041"/>
                <a:gd name="connsiteY1" fmla="*/ 9331 h 5127521"/>
                <a:gd name="connsiteX2" fmla="*/ 7786041 w 7786041"/>
                <a:gd name="connsiteY2" fmla="*/ 517158 h 5127521"/>
                <a:gd name="connsiteX3" fmla="*/ 7786041 w 7786041"/>
                <a:gd name="connsiteY3" fmla="*/ 5127521 h 5127521"/>
                <a:gd name="connsiteX4" fmla="*/ 373225 w 7786041"/>
                <a:gd name="connsiteY4" fmla="*/ 5127521 h 5127521"/>
                <a:gd name="connsiteX5" fmla="*/ 342929 w 7786041"/>
                <a:gd name="connsiteY5" fmla="*/ 1038259 h 5127521"/>
                <a:gd name="connsiteX6" fmla="*/ 0 w 7786041"/>
                <a:gd name="connsiteY6" fmla="*/ 0 h 5127521"/>
                <a:gd name="connsiteX0" fmla="*/ 0 w 7786041"/>
                <a:gd name="connsiteY0" fmla="*/ 0 h 5127521"/>
                <a:gd name="connsiteX1" fmla="*/ 7278214 w 7786041"/>
                <a:gd name="connsiteY1" fmla="*/ 9331 h 5127521"/>
                <a:gd name="connsiteX2" fmla="*/ 7786041 w 7786041"/>
                <a:gd name="connsiteY2" fmla="*/ 517158 h 5127521"/>
                <a:gd name="connsiteX3" fmla="*/ 7786041 w 7786041"/>
                <a:gd name="connsiteY3" fmla="*/ 5127521 h 5127521"/>
                <a:gd name="connsiteX4" fmla="*/ 373225 w 7786041"/>
                <a:gd name="connsiteY4" fmla="*/ 5127521 h 5127521"/>
                <a:gd name="connsiteX5" fmla="*/ 342929 w 7786041"/>
                <a:gd name="connsiteY5" fmla="*/ 1038259 h 5127521"/>
                <a:gd name="connsiteX6" fmla="*/ 0 w 7786041"/>
                <a:gd name="connsiteY6" fmla="*/ 0 h 5127521"/>
                <a:gd name="connsiteX0" fmla="*/ 0 w 7786041"/>
                <a:gd name="connsiteY0" fmla="*/ 0 h 5127521"/>
                <a:gd name="connsiteX1" fmla="*/ 7278214 w 7786041"/>
                <a:gd name="connsiteY1" fmla="*/ 9331 h 5127521"/>
                <a:gd name="connsiteX2" fmla="*/ 7786041 w 7786041"/>
                <a:gd name="connsiteY2" fmla="*/ 517158 h 5127521"/>
                <a:gd name="connsiteX3" fmla="*/ 7786041 w 7786041"/>
                <a:gd name="connsiteY3" fmla="*/ 5127521 h 5127521"/>
                <a:gd name="connsiteX4" fmla="*/ 373225 w 7786041"/>
                <a:gd name="connsiteY4" fmla="*/ 5127521 h 5127521"/>
                <a:gd name="connsiteX5" fmla="*/ 350549 w 7786041"/>
                <a:gd name="connsiteY5" fmla="*/ 1655479 h 5127521"/>
                <a:gd name="connsiteX6" fmla="*/ 0 w 7786041"/>
                <a:gd name="connsiteY6" fmla="*/ 0 h 5127521"/>
                <a:gd name="connsiteX0" fmla="*/ 0 w 7786041"/>
                <a:gd name="connsiteY0" fmla="*/ 0 h 5127521"/>
                <a:gd name="connsiteX1" fmla="*/ 7278214 w 7786041"/>
                <a:gd name="connsiteY1" fmla="*/ 9331 h 5127521"/>
                <a:gd name="connsiteX2" fmla="*/ 7786041 w 7786041"/>
                <a:gd name="connsiteY2" fmla="*/ 517158 h 5127521"/>
                <a:gd name="connsiteX3" fmla="*/ 7786041 w 7786041"/>
                <a:gd name="connsiteY3" fmla="*/ 5127521 h 5127521"/>
                <a:gd name="connsiteX4" fmla="*/ 373225 w 7786041"/>
                <a:gd name="connsiteY4" fmla="*/ 5127521 h 5127521"/>
                <a:gd name="connsiteX5" fmla="*/ 350549 w 7786041"/>
                <a:gd name="connsiteY5" fmla="*/ 1655479 h 5127521"/>
                <a:gd name="connsiteX6" fmla="*/ 0 w 7786041"/>
                <a:gd name="connsiteY6" fmla="*/ 0 h 5127521"/>
                <a:gd name="connsiteX0" fmla="*/ 0 w 7786041"/>
                <a:gd name="connsiteY0" fmla="*/ 0 h 5127521"/>
                <a:gd name="connsiteX1" fmla="*/ 7278214 w 7786041"/>
                <a:gd name="connsiteY1" fmla="*/ 9331 h 5127521"/>
                <a:gd name="connsiteX2" fmla="*/ 7786041 w 7786041"/>
                <a:gd name="connsiteY2" fmla="*/ 517158 h 5127521"/>
                <a:gd name="connsiteX3" fmla="*/ 7786041 w 7786041"/>
                <a:gd name="connsiteY3" fmla="*/ 5127521 h 5127521"/>
                <a:gd name="connsiteX4" fmla="*/ 373225 w 7786041"/>
                <a:gd name="connsiteY4" fmla="*/ 5127521 h 5127521"/>
                <a:gd name="connsiteX5" fmla="*/ 350549 w 7786041"/>
                <a:gd name="connsiteY5" fmla="*/ 1655479 h 5127521"/>
                <a:gd name="connsiteX6" fmla="*/ 0 w 7786041"/>
                <a:gd name="connsiteY6" fmla="*/ 0 h 5127521"/>
                <a:gd name="connsiteX0" fmla="*/ 0 w 7786041"/>
                <a:gd name="connsiteY0" fmla="*/ 0 h 5127521"/>
                <a:gd name="connsiteX1" fmla="*/ 7278214 w 7786041"/>
                <a:gd name="connsiteY1" fmla="*/ 9331 h 5127521"/>
                <a:gd name="connsiteX2" fmla="*/ 7786041 w 7786041"/>
                <a:gd name="connsiteY2" fmla="*/ 517158 h 5127521"/>
                <a:gd name="connsiteX3" fmla="*/ 7786041 w 7786041"/>
                <a:gd name="connsiteY3" fmla="*/ 5127521 h 5127521"/>
                <a:gd name="connsiteX4" fmla="*/ 373225 w 7786041"/>
                <a:gd name="connsiteY4" fmla="*/ 5127521 h 5127521"/>
                <a:gd name="connsiteX5" fmla="*/ 350549 w 7786041"/>
                <a:gd name="connsiteY5" fmla="*/ 1655479 h 5127521"/>
                <a:gd name="connsiteX6" fmla="*/ 0 w 7786041"/>
                <a:gd name="connsiteY6" fmla="*/ 0 h 5127521"/>
                <a:gd name="connsiteX0" fmla="*/ 0 w 7732701"/>
                <a:gd name="connsiteY0" fmla="*/ 0 h 5127521"/>
                <a:gd name="connsiteX1" fmla="*/ 7224874 w 7732701"/>
                <a:gd name="connsiteY1" fmla="*/ 9331 h 5127521"/>
                <a:gd name="connsiteX2" fmla="*/ 7732701 w 7732701"/>
                <a:gd name="connsiteY2" fmla="*/ 517158 h 5127521"/>
                <a:gd name="connsiteX3" fmla="*/ 7732701 w 7732701"/>
                <a:gd name="connsiteY3" fmla="*/ 5127521 h 5127521"/>
                <a:gd name="connsiteX4" fmla="*/ 319885 w 7732701"/>
                <a:gd name="connsiteY4" fmla="*/ 5127521 h 5127521"/>
                <a:gd name="connsiteX5" fmla="*/ 297209 w 7732701"/>
                <a:gd name="connsiteY5" fmla="*/ 1655479 h 5127521"/>
                <a:gd name="connsiteX6" fmla="*/ 0 w 7732701"/>
                <a:gd name="connsiteY6" fmla="*/ 0 h 5127521"/>
                <a:gd name="connsiteX0" fmla="*/ 0 w 7732701"/>
                <a:gd name="connsiteY0" fmla="*/ 0 h 5127521"/>
                <a:gd name="connsiteX1" fmla="*/ 7224874 w 7732701"/>
                <a:gd name="connsiteY1" fmla="*/ 9331 h 5127521"/>
                <a:gd name="connsiteX2" fmla="*/ 7732701 w 7732701"/>
                <a:gd name="connsiteY2" fmla="*/ 517158 h 5127521"/>
                <a:gd name="connsiteX3" fmla="*/ 7732701 w 7732701"/>
                <a:gd name="connsiteY3" fmla="*/ 5127521 h 5127521"/>
                <a:gd name="connsiteX4" fmla="*/ 319885 w 7732701"/>
                <a:gd name="connsiteY4" fmla="*/ 5127521 h 5127521"/>
                <a:gd name="connsiteX5" fmla="*/ 297209 w 7732701"/>
                <a:gd name="connsiteY5" fmla="*/ 1655479 h 5127521"/>
                <a:gd name="connsiteX6" fmla="*/ 0 w 7732701"/>
                <a:gd name="connsiteY6" fmla="*/ 0 h 5127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32701" h="5127521">
                  <a:moveTo>
                    <a:pt x="0" y="0"/>
                  </a:moveTo>
                  <a:lnTo>
                    <a:pt x="7224874" y="9331"/>
                  </a:lnTo>
                  <a:cubicBezTo>
                    <a:pt x="7505339" y="9331"/>
                    <a:pt x="7732701" y="236693"/>
                    <a:pt x="7732701" y="517158"/>
                  </a:cubicBezTo>
                  <a:lnTo>
                    <a:pt x="7732701" y="5127521"/>
                  </a:lnTo>
                  <a:lnTo>
                    <a:pt x="319885" y="5127521"/>
                  </a:lnTo>
                  <a:cubicBezTo>
                    <a:pt x="322994" y="3682646"/>
                    <a:pt x="271240" y="3039394"/>
                    <a:pt x="297209" y="1655479"/>
                  </a:cubicBezTo>
                  <a:cubicBezTo>
                    <a:pt x="276879" y="1032533"/>
                    <a:pt x="279410" y="325766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id="{DC1987DE-FEDC-2B3F-C66C-4D74FF1BD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928" y="212193"/>
            <a:ext cx="8162144" cy="1325563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Source D: </a:t>
            </a: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How the Exchange Fund protected Hong Kong’s banking stability against global financial crises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7B353FC-5E69-739A-0003-5A4B6A15F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842" y="1550303"/>
            <a:ext cx="7095203" cy="3951545"/>
          </a:xfrm>
        </p:spPr>
        <p:txBody>
          <a:bodyPr>
            <a:normAutofit/>
          </a:bodyPr>
          <a:lstStyle/>
          <a:p>
            <a:pPr marL="0" indent="0">
              <a:lnSpc>
                <a:spcPts val="2900"/>
              </a:lnSpc>
              <a:spcBef>
                <a:spcPts val="120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During the Asian financial crisis in 1997-98, the Exchange Fund supported the value of the Hong Kong dollar, making it the only Asian currency to weather the Asian financial crisis. </a:t>
            </a:r>
          </a:p>
          <a:p>
            <a:pPr marL="0" indent="0">
              <a:lnSpc>
                <a:spcPts val="2900"/>
              </a:lnSpc>
              <a:spcBef>
                <a:spcPts val="120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August 1998, the Hong Kong government spent HK$118 billion (18% of the Exchange Fund at the time) to buy 33 constituent stocks of the Hang Seng Index, successfully supporting the stock market in a fight against currency speculators.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4E7CAC4-E836-DC87-1F8B-471B88C46EB6}"/>
              </a:ext>
            </a:extLst>
          </p:cNvPr>
          <p:cNvSpPr/>
          <p:nvPr/>
        </p:nvSpPr>
        <p:spPr>
          <a:xfrm>
            <a:off x="783772" y="5462800"/>
            <a:ext cx="7095203" cy="6636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1D1FC32-B09B-F3B2-3B1D-709892A4278D}"/>
              </a:ext>
            </a:extLst>
          </p:cNvPr>
          <p:cNvSpPr/>
          <p:nvPr/>
        </p:nvSpPr>
        <p:spPr>
          <a:xfrm>
            <a:off x="783772" y="6204559"/>
            <a:ext cx="7095203" cy="45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FE64837-3A7F-BA9D-1EAC-2D8C0B1F5675}"/>
              </a:ext>
            </a:extLst>
          </p:cNvPr>
          <p:cNvSpPr/>
          <p:nvPr/>
        </p:nvSpPr>
        <p:spPr>
          <a:xfrm>
            <a:off x="783772" y="4888093"/>
            <a:ext cx="1978089" cy="101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AF66A0A-45EE-C695-04F9-6F48A11B35B6}"/>
              </a:ext>
            </a:extLst>
          </p:cNvPr>
          <p:cNvSpPr txBox="1"/>
          <p:nvPr/>
        </p:nvSpPr>
        <p:spPr>
          <a:xfrm>
            <a:off x="3694922" y="4832107"/>
            <a:ext cx="42404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Source: Hong Kong Monetary Authority and summary of news report</a:t>
            </a:r>
            <a:endParaRPr kumimoji="0" lang="en-US" sz="16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6CFE0B1-D741-6287-7FE0-75B83870E016}"/>
              </a:ext>
            </a:extLst>
          </p:cNvPr>
          <p:cNvSpPr/>
          <p:nvPr/>
        </p:nvSpPr>
        <p:spPr>
          <a:xfrm>
            <a:off x="783772" y="5075273"/>
            <a:ext cx="2753385" cy="101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A78E70-75AB-4DD2-200A-87DDD22EFF26}"/>
              </a:ext>
            </a:extLst>
          </p:cNvPr>
          <p:cNvSpPr/>
          <p:nvPr/>
        </p:nvSpPr>
        <p:spPr>
          <a:xfrm>
            <a:off x="783772" y="5261686"/>
            <a:ext cx="2753385" cy="101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2955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027F030-58A9-44B8-ABF5-0372D2954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6328306-71F0-4C12-A2D9-7C857146B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541542" y="1419086"/>
            <a:ext cx="5422335" cy="4066751"/>
          </a:xfrm>
          <a:custGeom>
            <a:avLst/>
            <a:gdLst>
              <a:gd name="connsiteX0" fmla="*/ 0 w 5422335"/>
              <a:gd name="connsiteY0" fmla="*/ 539819 h 5422335"/>
              <a:gd name="connsiteX1" fmla="*/ 539819 w 5422335"/>
              <a:gd name="connsiteY1" fmla="*/ 0 h 5422335"/>
              <a:gd name="connsiteX2" fmla="*/ 5422335 w 5422335"/>
              <a:gd name="connsiteY2" fmla="*/ 0 h 5422335"/>
              <a:gd name="connsiteX3" fmla="*/ 5422335 w 5422335"/>
              <a:gd name="connsiteY3" fmla="*/ 4816159 h 5422335"/>
              <a:gd name="connsiteX4" fmla="*/ 4816159 w 5422335"/>
              <a:gd name="connsiteY4" fmla="*/ 5422335 h 5422335"/>
              <a:gd name="connsiteX5" fmla="*/ 1331251 w 5422335"/>
              <a:gd name="connsiteY5" fmla="*/ 5422335 h 5422335"/>
              <a:gd name="connsiteX6" fmla="*/ 0 w 5422335"/>
              <a:gd name="connsiteY6" fmla="*/ 4091084 h 5422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22335" h="5422335">
                <a:moveTo>
                  <a:pt x="0" y="539819"/>
                </a:moveTo>
                <a:lnTo>
                  <a:pt x="539819" y="0"/>
                </a:lnTo>
                <a:lnTo>
                  <a:pt x="5422335" y="0"/>
                </a:lnTo>
                <a:lnTo>
                  <a:pt x="5422335" y="4816159"/>
                </a:lnTo>
                <a:lnTo>
                  <a:pt x="4816159" y="5422335"/>
                </a:lnTo>
                <a:lnTo>
                  <a:pt x="1331251" y="5422335"/>
                </a:lnTo>
                <a:lnTo>
                  <a:pt x="0" y="4091084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4AB010C-C307-4A53-9D97-39C6AAB2E0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499608" y="-433663"/>
            <a:ext cx="1508163" cy="1131122"/>
          </a:xfrm>
          <a:custGeom>
            <a:avLst/>
            <a:gdLst>
              <a:gd name="connsiteX0" fmla="*/ 0 w 1508163"/>
              <a:gd name="connsiteY0" fmla="*/ 1321630 h 1508163"/>
              <a:gd name="connsiteX1" fmla="*/ 1321630 w 1508163"/>
              <a:gd name="connsiteY1" fmla="*/ 0 h 1508163"/>
              <a:gd name="connsiteX2" fmla="*/ 1508163 w 1508163"/>
              <a:gd name="connsiteY2" fmla="*/ 0 h 1508163"/>
              <a:gd name="connsiteX3" fmla="*/ 1508163 w 1508163"/>
              <a:gd name="connsiteY3" fmla="*/ 1508163 h 1508163"/>
              <a:gd name="connsiteX4" fmla="*/ 0 w 1508163"/>
              <a:gd name="connsiteY4" fmla="*/ 1508163 h 1508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8163" h="1508163">
                <a:moveTo>
                  <a:pt x="0" y="1321630"/>
                </a:moveTo>
                <a:lnTo>
                  <a:pt x="1321630" y="0"/>
                </a:lnTo>
                <a:lnTo>
                  <a:pt x="1508163" y="0"/>
                </a:lnTo>
                <a:lnTo>
                  <a:pt x="1508163" y="1508163"/>
                </a:lnTo>
                <a:lnTo>
                  <a:pt x="0" y="1508163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252C512-4076-456E-AD89-50B0316453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555018" y="427306"/>
            <a:ext cx="678106" cy="50858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1C24C9E-C2F4-4FA4-947B-6CBAC7C3AE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934304" y="2754484"/>
            <a:ext cx="1827638" cy="1370729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04B7750-FFCA-4912-AC2E-989EECC94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041006" y="2633590"/>
            <a:ext cx="645368" cy="48402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2494659-52DF-4053-975B-36F06255E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19768" y="5743887"/>
            <a:ext cx="1425687" cy="1069265"/>
          </a:xfrm>
          <a:custGeom>
            <a:avLst/>
            <a:gdLst>
              <a:gd name="connsiteX0" fmla="*/ 0 w 1425687"/>
              <a:gd name="connsiteY0" fmla="*/ 0 h 1425687"/>
              <a:gd name="connsiteX1" fmla="*/ 1425687 w 1425687"/>
              <a:gd name="connsiteY1" fmla="*/ 0 h 1425687"/>
              <a:gd name="connsiteX2" fmla="*/ 1425687 w 1425687"/>
              <a:gd name="connsiteY2" fmla="*/ 819509 h 1425687"/>
              <a:gd name="connsiteX3" fmla="*/ 819509 w 1425687"/>
              <a:gd name="connsiteY3" fmla="*/ 1425687 h 1425687"/>
              <a:gd name="connsiteX4" fmla="*/ 0 w 1425687"/>
              <a:gd name="connsiteY4" fmla="*/ 1425687 h 1425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5687" h="1425687">
                <a:moveTo>
                  <a:pt x="0" y="0"/>
                </a:moveTo>
                <a:lnTo>
                  <a:pt x="1425687" y="0"/>
                </a:lnTo>
                <a:lnTo>
                  <a:pt x="1425687" y="819509"/>
                </a:lnTo>
                <a:lnTo>
                  <a:pt x="819509" y="1425687"/>
                </a:lnTo>
                <a:lnTo>
                  <a:pt x="0" y="1425687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EE807326-229C-458C-BDA0-C721262167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877311" y="1407983"/>
            <a:ext cx="5389379" cy="4042034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CADE1D5-E79C-4CEF-BEFD-B66EFB394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76283" y="882212"/>
            <a:ext cx="6791435" cy="5093576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0291EE8-628F-3FCB-794F-337F0E6B6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3481" y="2353641"/>
            <a:ext cx="4337037" cy="2150719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US" sz="4800" b="1" kern="12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54FC8EB5-1620-43B8-B816-8A91B6EA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7899" y="5708769"/>
            <a:ext cx="1735193" cy="1156796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28">
            <a:extLst>
              <a:ext uri="{FF2B5EF4-FFF2-40B4-BE49-F238E27FC236}">
                <a16:creationId xmlns:a16="http://schemas.microsoft.com/office/drawing/2014/main" id="{3D544515-9F93-4809-A102-B49C85F460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49097" y="6332156"/>
            <a:ext cx="800112" cy="533408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219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5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C6DDEEF-98F0-8944-6AA0-D3FCC66A52D4}"/>
              </a:ext>
            </a:extLst>
          </p:cNvPr>
          <p:cNvSpPr txBox="1"/>
          <p:nvPr/>
        </p:nvSpPr>
        <p:spPr>
          <a:xfrm>
            <a:off x="307910" y="933063"/>
            <a:ext cx="8472195" cy="5661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900"/>
              </a:lnSpc>
              <a:spcAft>
                <a:spcPts val="1200"/>
              </a:spcAft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With reference to Source A and your own knowledge of Economics, explain how a decline in depositors’ confidence might lead to an economic depression.</a:t>
            </a:r>
          </a:p>
          <a:p>
            <a:pPr>
              <a:lnSpc>
                <a:spcPts val="2900"/>
              </a:lnSpc>
              <a:spcAft>
                <a:spcPts val="1200"/>
              </a:spcAft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there is a decline in depositors’ confidence, large groups of depositors withdraw their money from banks at the same time. </a:t>
            </a:r>
          </a:p>
          <a:p>
            <a:pPr>
              <a:lnSpc>
                <a:spcPts val="2900"/>
              </a:lnSpc>
              <a:spcAft>
                <a:spcPts val="1200"/>
              </a:spcAft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the banking system only keeps a fraction of its deposits as reserves, some banks might fail to meet the demand for withdrawals. </a:t>
            </a:r>
          </a:p>
          <a:p>
            <a:pPr>
              <a:lnSpc>
                <a:spcPts val="2900"/>
              </a:lnSpc>
              <a:spcAft>
                <a:spcPts val="1200"/>
              </a:spcAft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 failures might occur and the economy might suffer from a liquidity shortage. </a:t>
            </a:r>
          </a:p>
          <a:p>
            <a:pPr>
              <a:lnSpc>
                <a:spcPts val="2900"/>
              </a:lnSpc>
              <a:spcAft>
                <a:spcPts val="1200"/>
              </a:spcAft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 result, investment would decrease and the stock market would decline. </a:t>
            </a:r>
          </a:p>
          <a:p>
            <a:pPr>
              <a:lnSpc>
                <a:spcPts val="2900"/>
              </a:lnSpc>
              <a:spcAft>
                <a:spcPts val="1200"/>
              </a:spcAft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Aggregate demand would decrease and so would aggregate output, causing an economic depression.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02EA229-BC97-269F-F321-8F0435BC0B91}"/>
              </a:ext>
            </a:extLst>
          </p:cNvPr>
          <p:cNvSpPr/>
          <p:nvPr/>
        </p:nvSpPr>
        <p:spPr>
          <a:xfrm>
            <a:off x="363895" y="319051"/>
            <a:ext cx="858417" cy="558027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3B00F4-EAB3-293B-A847-BE0CB916F43D}"/>
              </a:ext>
            </a:extLst>
          </p:cNvPr>
          <p:cNvSpPr txBox="1"/>
          <p:nvPr/>
        </p:nvSpPr>
        <p:spPr>
          <a:xfrm>
            <a:off x="495585" y="367231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Q1</a:t>
            </a:r>
          </a:p>
        </p:txBody>
      </p:sp>
    </p:spTree>
    <p:extLst>
      <p:ext uri="{BB962C8B-B14F-4D97-AF65-F5344CB8AC3E}">
        <p14:creationId xmlns:p14="http://schemas.microsoft.com/office/powerpoint/2010/main" val="2767106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B3B2142FB6EA4D94B7C736AD5E6EEF" ma:contentTypeVersion="18" ma:contentTypeDescription="Create a new document." ma:contentTypeScope="" ma:versionID="3cb30232511a7a622858e6dd929930ff">
  <xsd:schema xmlns:xsd="http://www.w3.org/2001/XMLSchema" xmlns:xs="http://www.w3.org/2001/XMLSchema" xmlns:p="http://schemas.microsoft.com/office/2006/metadata/properties" xmlns:ns1="http://schemas.microsoft.com/sharepoint/v3" xmlns:ns2="8fb335ab-8e0b-4eaa-8804-2c8a4e0b3381" xmlns:ns3="fc2818de-f296-4ba4-a6df-6ec047cb309f" targetNamespace="http://schemas.microsoft.com/office/2006/metadata/properties" ma:root="true" ma:fieldsID="d332e2b9ed6d360b7d1f52fa633806e4" ns1:_="" ns2:_="" ns3:_="">
    <xsd:import namespace="http://schemas.microsoft.com/sharepoint/v3"/>
    <xsd:import namespace="8fb335ab-8e0b-4eaa-8804-2c8a4e0b3381"/>
    <xsd:import namespace="fc2818de-f296-4ba4-a6df-6ec047cb30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335ab-8e0b-4eaa-8804-2c8a4e0b33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6342d94-4a90-4c9b-8c88-cb4c8647e98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2818de-f296-4ba4-a6df-6ec047cb309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e0e136ed-879f-40c3-9a3f-050481f6efd8}" ma:internalName="TaxCatchAll" ma:showField="CatchAllData" ma:web="fc2818de-f296-4ba4-a6df-6ec047cb30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fc2818de-f296-4ba4-a6df-6ec047cb309f" xsi:nil="true"/>
    <lcf76f155ced4ddcb4097134ff3c332f xmlns="8fb335ab-8e0b-4eaa-8804-2c8a4e0b338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6C3058E-E7F4-4EE8-AC5C-614ED0ED5A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E4B940-DA03-47F0-900C-77AE2D0A1A60}"/>
</file>

<file path=customXml/itemProps3.xml><?xml version="1.0" encoding="utf-8"?>
<ds:datastoreItem xmlns:ds="http://schemas.openxmlformats.org/officeDocument/2006/customXml" ds:itemID="{08BE74E5-E285-45D5-9E6B-150CC3BBA7C0}"/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1269</TotalTime>
  <Words>970</Words>
  <Application>Microsoft Office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Source A:  An example of how a financial crisis may occur</vt:lpstr>
      <vt:lpstr>Source B:  The functions of the Hong Kong Monetary Authority (HKMA)</vt:lpstr>
      <vt:lpstr>Source C:  Hong Kong’s Deposit Protection Scheme</vt:lpstr>
      <vt:lpstr>Source D: How the Exchange Fund protected Hong Kong’s banking stability against global financial crises</vt:lpstr>
      <vt:lpstr>Source D: How the Exchange Fund protected Hong Kong’s banking stability against global financial crises</vt:lpstr>
      <vt:lpstr>Discussion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Tang</dc:creator>
  <cp:lastModifiedBy>Emily</cp:lastModifiedBy>
  <cp:revision>2</cp:revision>
  <dcterms:created xsi:type="dcterms:W3CDTF">2023-03-01T09:11:14Z</dcterms:created>
  <dcterms:modified xsi:type="dcterms:W3CDTF">2023-03-07T01:17:40Z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0x010100B8B3B2142FB6EA4D94B7C736AD5E6EEF</vt:lpwstr>
  </property>
</Properties>
</file>