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9" r:id="rId5"/>
    <p:sldId id="270" r:id="rId6"/>
    <p:sldId id="268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F00"/>
    <a:srgbClr val="FFE5B5"/>
    <a:srgbClr val="F6F5EE"/>
    <a:srgbClr val="EEECE1"/>
    <a:srgbClr val="FF0066"/>
    <a:srgbClr val="ECEFF0"/>
    <a:srgbClr val="DFE3E5"/>
    <a:srgbClr val="E7EDEC"/>
    <a:srgbClr val="FEFFF3"/>
    <a:srgbClr val="FDF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" userId="04902ddb-a264-4826-9f06-bf9cfba448e8" providerId="ADAL" clId="{96DF5A21-990B-4D9B-9135-4189582D231D}"/>
    <pc:docChg chg="undo custSel modSld">
      <pc:chgData name="Emily" userId="04902ddb-a264-4826-9f06-bf9cfba448e8" providerId="ADAL" clId="{96DF5A21-990B-4D9B-9135-4189582D231D}" dt="2023-03-07T01:18:41.490" v="23" actId="14100"/>
      <pc:docMkLst>
        <pc:docMk/>
      </pc:docMkLst>
      <pc:sldChg chg="modSp mod">
        <pc:chgData name="Emily" userId="04902ddb-a264-4826-9f06-bf9cfba448e8" providerId="ADAL" clId="{96DF5A21-990B-4D9B-9135-4189582D231D}" dt="2023-03-07T01:18:41.490" v="23" actId="14100"/>
        <pc:sldMkLst>
          <pc:docMk/>
          <pc:sldMk cId="570115620" sldId="269"/>
        </pc:sldMkLst>
        <pc:spChg chg="mod">
          <ac:chgData name="Emily" userId="04902ddb-a264-4826-9f06-bf9cfba448e8" providerId="ADAL" clId="{96DF5A21-990B-4D9B-9135-4189582D231D}" dt="2023-03-07T01:18:37.121" v="22" actId="14100"/>
          <ac:spMkLst>
            <pc:docMk/>
            <pc:sldMk cId="570115620" sldId="269"/>
            <ac:spMk id="233" creationId="{22D6D1E6-282B-E97C-6616-3CB243249D4B}"/>
          </ac:spMkLst>
        </pc:spChg>
        <pc:grpChg chg="mod">
          <ac:chgData name="Emily" userId="04902ddb-a264-4826-9f06-bf9cfba448e8" providerId="ADAL" clId="{96DF5A21-990B-4D9B-9135-4189582D231D}" dt="2023-03-07T01:18:41.490" v="23" actId="14100"/>
          <ac:grpSpMkLst>
            <pc:docMk/>
            <pc:sldMk cId="570115620" sldId="269"/>
            <ac:grpSpMk id="235" creationId="{564E9A75-FE60-9C51-3DF6-0600C4543516}"/>
          </ac:grpSpMkLst>
        </pc:grpChg>
      </pc:sldChg>
    </pc:docChg>
  </pc:docChgLst>
  <pc:docChgLst>
    <pc:chgData name="Emily Wan" userId="04902ddb-a264-4826-9f06-bf9cfba448e8" providerId="ADAL" clId="{E3CEDCFC-3985-4010-909C-001FDE931BEC}"/>
    <pc:docChg chg="modSld">
      <pc:chgData name="Emily Wan" userId="04902ddb-a264-4826-9f06-bf9cfba448e8" providerId="ADAL" clId="{E3CEDCFC-3985-4010-909C-001FDE931BEC}" dt="2023-03-02T06:26:10.253" v="0" actId="20577"/>
      <pc:docMkLst>
        <pc:docMk/>
      </pc:docMkLst>
      <pc:sldChg chg="modSp mod">
        <pc:chgData name="Emily Wan" userId="04902ddb-a264-4826-9f06-bf9cfba448e8" providerId="ADAL" clId="{E3CEDCFC-3985-4010-909C-001FDE931BEC}" dt="2023-03-02T06:26:10.253" v="0" actId="20577"/>
        <pc:sldMkLst>
          <pc:docMk/>
          <pc:sldMk cId="3210985349" sldId="259"/>
        </pc:sldMkLst>
        <pc:spChg chg="mod">
          <ac:chgData name="Emily Wan" userId="04902ddb-a264-4826-9f06-bf9cfba448e8" providerId="ADAL" clId="{E3CEDCFC-3985-4010-909C-001FDE931BEC}" dt="2023-03-02T06:26:10.253" v="0" actId="20577"/>
          <ac:spMkLst>
            <pc:docMk/>
            <pc:sldMk cId="3210985349" sldId="259"/>
            <ac:spMk id="16" creationId="{6D95AD4B-3FA6-3E9E-AA56-1B6A3C342C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AE27-4B0D-E184-A565-354A07AA4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48CE3-B030-3596-0553-6F420BC79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C7A01-5266-9AB7-1F67-4EB55D3F3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C7CC-01D1-44FB-387E-884D0BAD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01016-7FAB-936D-B892-70055FF8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3A5E-00AF-69EE-A2AD-7A80368E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3A9B2-7DF7-2F8F-ABCD-B6F871D49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1A25C-57CE-42F5-AA23-3550684B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B23C1-F9E3-9103-2CCA-CF4C10C6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45DF8-5725-7EEC-54D6-718A220F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1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2B2E3-C3A7-22AA-A5F2-A34BEE92C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90F62-6A0A-73CD-5BBA-1551C4218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118EB-BA27-3052-B3D6-0DCFF092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E8928-D908-A1D1-CFAF-E677D3E3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E5E96-837A-4DC1-1979-335E53C9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1680-1721-9612-CBEC-53C7F720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C2FFE-5C5E-8B08-B4E4-BFFCF3928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ECDE3-45FE-FE13-E4ED-8BB97566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8DC5E-FFF6-7EB1-25B1-542C91CC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F7693-98EE-1510-F59C-DBCAF6EE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1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2F9E-C793-5DB0-B505-7D03A16E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A9846-5EE6-D901-B742-AE1EE3518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AD055-F612-B841-578F-50A3F3B3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2A0FD-2547-01C0-4C91-8CDCC802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AB0A4-AB2B-9BCE-F693-21217789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BE01-7BF7-BCAB-53A1-CA09F7DF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59E1-7D5A-BEDD-A243-648D592EC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514DE-FCE0-C97A-A059-66938CEC1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D8049-F7D8-8FDC-DD01-440F67ED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9E769-54E3-0D7C-3531-88B09941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D6455-6CC4-DD38-D12B-F71C031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F4FE-073D-7514-4C3D-9DA8EEF8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78BB4-3213-4207-4160-EB897DD1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6AE31-920A-5F40-DC91-92EA797F6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9FB93-1E89-E6CB-FE2D-B884D34EE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50078-2B53-B1EA-1778-135CCADD1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08C823-71A7-4DD3-0599-1060E51F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1D30E-5F86-59A5-04B5-D907810F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9B03C-71C1-6241-8EDE-34CC1B0C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4E19-878C-3BFB-8FC5-3A99C937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3ADB8-BD70-17E6-F2A8-858F6769D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A078B-3967-56A8-CC5A-2845FCA6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A617F-FC80-5BB3-50D1-789A9335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9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F0025-92B3-ACB4-7170-88B8AE6B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378D0D-BD89-143A-2383-85C0AE20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1CCBC-9B5A-4A51-46AF-833E8943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2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9D392-6E35-57CD-B046-51683EA8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20FBC-8905-079F-2300-991994CD1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E591C-178C-7EC5-B106-448857C3F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D055C-9641-8864-17EC-E662E0D9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7280A-1982-67A2-C1E9-060E92AE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BA3C3-969D-46EC-F207-1DBB4924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5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20EC-33DF-A187-5854-EF311941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FECA4-0FB2-6129-51ED-8D5CFC968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DD321-5C27-1F2E-BC31-0A7F33654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47D85-3CCD-3748-487D-24580BAD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22D84-CB73-617F-A195-FF735B39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0D9D9-2249-1CAC-6DAB-F82DE960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3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5C16D-EC00-1CB2-5D1B-74F16D01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B634-8EB7-6E61-8DE9-54F6127E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F7BC0-105C-9099-5B5F-C39B969AC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186FD-EBC0-D45F-C56F-EC8C79169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BF350-EED7-B971-AE19-06CB7B579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226">
            <a:extLst>
              <a:ext uri="{FF2B5EF4-FFF2-40B4-BE49-F238E27FC236}">
                <a16:creationId xmlns:a16="http://schemas.microsoft.com/office/drawing/2014/main" id="{E1925FCE-D6B8-3698-0B22-5282510F50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390464">
            <a:off x="5982539" y="576182"/>
            <a:ext cx="5908568" cy="6942659"/>
          </a:xfrm>
          <a:custGeom>
            <a:avLst/>
            <a:gdLst>
              <a:gd name="connsiteX0" fmla="*/ 0 w 6286492"/>
              <a:gd name="connsiteY0" fmla="*/ 0 h 7508982"/>
              <a:gd name="connsiteX1" fmla="*/ 6286492 w 6286492"/>
              <a:gd name="connsiteY1" fmla="*/ 0 h 7508982"/>
              <a:gd name="connsiteX2" fmla="*/ 6286492 w 6286492"/>
              <a:gd name="connsiteY2" fmla="*/ 7508982 h 7508982"/>
              <a:gd name="connsiteX3" fmla="*/ 0 w 6286492"/>
              <a:gd name="connsiteY3" fmla="*/ 7508982 h 7508982"/>
              <a:gd name="connsiteX4" fmla="*/ 0 w 6286492"/>
              <a:gd name="connsiteY4" fmla="*/ 0 h 7508982"/>
              <a:gd name="connsiteX0" fmla="*/ 0 w 6286492"/>
              <a:gd name="connsiteY0" fmla="*/ 0 h 7508982"/>
              <a:gd name="connsiteX1" fmla="*/ 6286492 w 6286492"/>
              <a:gd name="connsiteY1" fmla="*/ 0 h 7508982"/>
              <a:gd name="connsiteX2" fmla="*/ 6286492 w 6286492"/>
              <a:gd name="connsiteY2" fmla="*/ 7508982 h 7508982"/>
              <a:gd name="connsiteX3" fmla="*/ 0 w 6286492"/>
              <a:gd name="connsiteY3" fmla="*/ 7508982 h 7508982"/>
              <a:gd name="connsiteX4" fmla="*/ 0 w 6286492"/>
              <a:gd name="connsiteY4" fmla="*/ 0 h 7508982"/>
              <a:gd name="connsiteX0" fmla="*/ 0 w 6286492"/>
              <a:gd name="connsiteY0" fmla="*/ 0 h 7508982"/>
              <a:gd name="connsiteX1" fmla="*/ 4540329 w 6286492"/>
              <a:gd name="connsiteY1" fmla="*/ 1773538 h 7508982"/>
              <a:gd name="connsiteX2" fmla="*/ 6286492 w 6286492"/>
              <a:gd name="connsiteY2" fmla="*/ 7508982 h 7508982"/>
              <a:gd name="connsiteX3" fmla="*/ 0 w 6286492"/>
              <a:gd name="connsiteY3" fmla="*/ 7508982 h 7508982"/>
              <a:gd name="connsiteX4" fmla="*/ 0 w 6286492"/>
              <a:gd name="connsiteY4" fmla="*/ 0 h 7508982"/>
              <a:gd name="connsiteX0" fmla="*/ 0 w 6286492"/>
              <a:gd name="connsiteY0" fmla="*/ 0 h 7508982"/>
              <a:gd name="connsiteX1" fmla="*/ 1429870 w 6286492"/>
              <a:gd name="connsiteY1" fmla="*/ 566323 h 7508982"/>
              <a:gd name="connsiteX2" fmla="*/ 4540329 w 6286492"/>
              <a:gd name="connsiteY2" fmla="*/ 1773538 h 7508982"/>
              <a:gd name="connsiteX3" fmla="*/ 6286492 w 6286492"/>
              <a:gd name="connsiteY3" fmla="*/ 7508982 h 7508982"/>
              <a:gd name="connsiteX4" fmla="*/ 0 w 6286492"/>
              <a:gd name="connsiteY4" fmla="*/ 7508982 h 7508982"/>
              <a:gd name="connsiteX5" fmla="*/ 0 w 6286492"/>
              <a:gd name="connsiteY5" fmla="*/ 0 h 7508982"/>
              <a:gd name="connsiteX0" fmla="*/ 0 w 6286492"/>
              <a:gd name="connsiteY0" fmla="*/ 0 h 7508982"/>
              <a:gd name="connsiteX1" fmla="*/ 1429870 w 6286492"/>
              <a:gd name="connsiteY1" fmla="*/ 566323 h 7508982"/>
              <a:gd name="connsiteX2" fmla="*/ 3569313 w 6286492"/>
              <a:gd name="connsiteY2" fmla="*/ 2941006 h 7508982"/>
              <a:gd name="connsiteX3" fmla="*/ 6286492 w 6286492"/>
              <a:gd name="connsiteY3" fmla="*/ 7508982 h 7508982"/>
              <a:gd name="connsiteX4" fmla="*/ 0 w 6286492"/>
              <a:gd name="connsiteY4" fmla="*/ 7508982 h 7508982"/>
              <a:gd name="connsiteX5" fmla="*/ 0 w 6286492"/>
              <a:gd name="connsiteY5" fmla="*/ 0 h 7508982"/>
              <a:gd name="connsiteX0" fmla="*/ 0 w 6286492"/>
              <a:gd name="connsiteY0" fmla="*/ 0 h 7508982"/>
              <a:gd name="connsiteX1" fmla="*/ 1429870 w 6286492"/>
              <a:gd name="connsiteY1" fmla="*/ 566323 h 7508982"/>
              <a:gd name="connsiteX2" fmla="*/ 5899247 w 6286492"/>
              <a:gd name="connsiteY2" fmla="*/ 6256743 h 7508982"/>
              <a:gd name="connsiteX3" fmla="*/ 6286492 w 6286492"/>
              <a:gd name="connsiteY3" fmla="*/ 7508982 h 7508982"/>
              <a:gd name="connsiteX4" fmla="*/ 0 w 6286492"/>
              <a:gd name="connsiteY4" fmla="*/ 7508982 h 7508982"/>
              <a:gd name="connsiteX5" fmla="*/ 0 w 6286492"/>
              <a:gd name="connsiteY5" fmla="*/ 0 h 7508982"/>
              <a:gd name="connsiteX0" fmla="*/ 0 w 5899247"/>
              <a:gd name="connsiteY0" fmla="*/ 0 h 7508982"/>
              <a:gd name="connsiteX1" fmla="*/ 1429870 w 5899247"/>
              <a:gd name="connsiteY1" fmla="*/ 566323 h 7508982"/>
              <a:gd name="connsiteX2" fmla="*/ 5899247 w 5899247"/>
              <a:gd name="connsiteY2" fmla="*/ 6256743 h 7508982"/>
              <a:gd name="connsiteX3" fmla="*/ 4415208 w 5899247"/>
              <a:gd name="connsiteY3" fmla="*/ 7502337 h 7508982"/>
              <a:gd name="connsiteX4" fmla="*/ 0 w 5899247"/>
              <a:gd name="connsiteY4" fmla="*/ 7508982 h 7508982"/>
              <a:gd name="connsiteX5" fmla="*/ 0 w 5899247"/>
              <a:gd name="connsiteY5" fmla="*/ 0 h 7508982"/>
              <a:gd name="connsiteX0" fmla="*/ 0 w 5908568"/>
              <a:gd name="connsiteY0" fmla="*/ 136144 h 6942659"/>
              <a:gd name="connsiteX1" fmla="*/ 1439191 w 5908568"/>
              <a:gd name="connsiteY1" fmla="*/ 0 h 6942659"/>
              <a:gd name="connsiteX2" fmla="*/ 5908568 w 5908568"/>
              <a:gd name="connsiteY2" fmla="*/ 5690420 h 6942659"/>
              <a:gd name="connsiteX3" fmla="*/ 4424529 w 5908568"/>
              <a:gd name="connsiteY3" fmla="*/ 6936014 h 6942659"/>
              <a:gd name="connsiteX4" fmla="*/ 9321 w 5908568"/>
              <a:gd name="connsiteY4" fmla="*/ 6942659 h 6942659"/>
              <a:gd name="connsiteX5" fmla="*/ 0 w 5908568"/>
              <a:gd name="connsiteY5" fmla="*/ 136144 h 694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8568" h="6942659">
                <a:moveTo>
                  <a:pt x="0" y="136144"/>
                </a:moveTo>
                <a:lnTo>
                  <a:pt x="1439191" y="0"/>
                </a:lnTo>
                <a:lnTo>
                  <a:pt x="5908568" y="5690420"/>
                </a:lnTo>
                <a:lnTo>
                  <a:pt x="4424529" y="6936014"/>
                </a:lnTo>
                <a:lnTo>
                  <a:pt x="9321" y="6942659"/>
                </a:lnTo>
                <a:lnTo>
                  <a:pt x="0" y="13614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 descr="A city block with various buildings, skyscrapers and trees">
            <a:extLst>
              <a:ext uri="{FF2B5EF4-FFF2-40B4-BE49-F238E27FC236}">
                <a16:creationId xmlns:a16="http://schemas.microsoft.com/office/drawing/2014/main" id="{72DDC80F-F361-B018-BA95-F451A8634B0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9938" y="2590800"/>
            <a:ext cx="5974079" cy="5974079"/>
          </a:xfrm>
          <a:prstGeom prst="rect">
            <a:avLst/>
          </a:prstGeom>
        </p:spPr>
      </p:pic>
      <p:sp>
        <p:nvSpPr>
          <p:cNvPr id="228" name="Right Triangle 227">
            <a:extLst>
              <a:ext uri="{FF2B5EF4-FFF2-40B4-BE49-F238E27FC236}">
                <a16:creationId xmlns:a16="http://schemas.microsoft.com/office/drawing/2014/main" id="{BE0DEEAC-669F-9A38-34A9-DF20F15BE08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3197042">
            <a:off x="-1297499" y="-272445"/>
            <a:ext cx="2570442" cy="3428636"/>
          </a:xfrm>
          <a:custGeom>
            <a:avLst/>
            <a:gdLst>
              <a:gd name="connsiteX0" fmla="*/ 0 w 3133385"/>
              <a:gd name="connsiteY0" fmla="*/ 3428636 h 3428636"/>
              <a:gd name="connsiteX1" fmla="*/ 0 w 3133385"/>
              <a:gd name="connsiteY1" fmla="*/ 0 h 3428636"/>
              <a:gd name="connsiteX2" fmla="*/ 3133385 w 3133385"/>
              <a:gd name="connsiteY2" fmla="*/ 3428636 h 3428636"/>
              <a:gd name="connsiteX3" fmla="*/ 0 w 3133385"/>
              <a:gd name="connsiteY3" fmla="*/ 3428636 h 3428636"/>
              <a:gd name="connsiteX0" fmla="*/ 0 w 3133385"/>
              <a:gd name="connsiteY0" fmla="*/ 3428636 h 3428636"/>
              <a:gd name="connsiteX1" fmla="*/ 0 w 3133385"/>
              <a:gd name="connsiteY1" fmla="*/ 0 h 3428636"/>
              <a:gd name="connsiteX2" fmla="*/ 2570442 w 3133385"/>
              <a:gd name="connsiteY2" fmla="*/ 2816847 h 3428636"/>
              <a:gd name="connsiteX3" fmla="*/ 3133385 w 3133385"/>
              <a:gd name="connsiteY3" fmla="*/ 3428636 h 3428636"/>
              <a:gd name="connsiteX4" fmla="*/ 0 w 3133385"/>
              <a:gd name="connsiteY4" fmla="*/ 3428636 h 3428636"/>
              <a:gd name="connsiteX0" fmla="*/ 0 w 2570442"/>
              <a:gd name="connsiteY0" fmla="*/ 3428636 h 3428636"/>
              <a:gd name="connsiteX1" fmla="*/ 0 w 2570442"/>
              <a:gd name="connsiteY1" fmla="*/ 0 h 3428636"/>
              <a:gd name="connsiteX2" fmla="*/ 2570442 w 2570442"/>
              <a:gd name="connsiteY2" fmla="*/ 2816847 h 3428636"/>
              <a:gd name="connsiteX3" fmla="*/ 1857231 w 2570442"/>
              <a:gd name="connsiteY3" fmla="*/ 3424063 h 3428636"/>
              <a:gd name="connsiteX4" fmla="*/ 0 w 2570442"/>
              <a:gd name="connsiteY4" fmla="*/ 3428636 h 342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442" h="3428636">
                <a:moveTo>
                  <a:pt x="0" y="3428636"/>
                </a:moveTo>
                <a:lnTo>
                  <a:pt x="0" y="0"/>
                </a:lnTo>
                <a:lnTo>
                  <a:pt x="2570442" y="2816847"/>
                </a:lnTo>
                <a:lnTo>
                  <a:pt x="1857231" y="3424063"/>
                </a:lnTo>
                <a:lnTo>
                  <a:pt x="0" y="3428636"/>
                </a:lnTo>
                <a:close/>
              </a:path>
            </a:pathLst>
          </a:custGeom>
          <a:solidFill>
            <a:schemeClr val="accent2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Right Triangle 228">
            <a:extLst>
              <a:ext uri="{FF2B5EF4-FFF2-40B4-BE49-F238E27FC236}">
                <a16:creationId xmlns:a16="http://schemas.microsoft.com/office/drawing/2014/main" id="{440513E9-3A59-CEC7-63FA-340456F402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706493" y="-19810"/>
            <a:ext cx="3991139" cy="3521562"/>
          </a:xfrm>
          <a:prstGeom prst="rtTriangle">
            <a:avLst/>
          </a:prstGeom>
          <a:solidFill>
            <a:schemeClr val="tx2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87866953-B73F-21C9-61C3-DC656EDE1888}"/>
              </a:ext>
            </a:extLst>
          </p:cNvPr>
          <p:cNvSpPr txBox="1"/>
          <p:nvPr/>
        </p:nvSpPr>
        <p:spPr>
          <a:xfrm>
            <a:off x="417226" y="2925527"/>
            <a:ext cx="3991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工作紙 </a:t>
            </a:r>
            <a:r>
              <a:rPr lang="en-US" altLang="zh-TW" sz="40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752E83D4-6713-C556-5609-0C376D20AF9E}"/>
              </a:ext>
            </a:extLst>
          </p:cNvPr>
          <p:cNvSpPr txBox="1"/>
          <p:nvPr/>
        </p:nvSpPr>
        <p:spPr>
          <a:xfrm>
            <a:off x="417226" y="3643688"/>
            <a:ext cx="460366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香港政府如何維持銀行和</a:t>
            </a:r>
            <a:b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金融體系穩定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9D333BE-7041-C1E7-5C44-7D95BF6AA745}"/>
              </a:ext>
            </a:extLst>
          </p:cNvPr>
          <p:cNvSpPr txBox="1"/>
          <p:nvPr/>
        </p:nvSpPr>
        <p:spPr>
          <a:xfrm>
            <a:off x="417226" y="2319766"/>
            <a:ext cx="5974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高中經濟科國家安全教育資源套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564E9A75-FE60-9C51-3DF6-0600C4543516}"/>
              </a:ext>
            </a:extLst>
          </p:cNvPr>
          <p:cNvGrpSpPr/>
          <p:nvPr/>
        </p:nvGrpSpPr>
        <p:grpSpPr>
          <a:xfrm>
            <a:off x="449579" y="5426506"/>
            <a:ext cx="1624201" cy="358140"/>
            <a:chOff x="449580" y="5295900"/>
            <a:chExt cx="1935480" cy="358140"/>
          </a:xfrm>
        </p:grpSpPr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3507C38-72FE-BC36-7AE3-974D0F8D758D}"/>
                </a:ext>
              </a:extLst>
            </p:cNvPr>
            <p:cNvSpPr/>
            <p:nvPr/>
          </p:nvSpPr>
          <p:spPr>
            <a:xfrm>
              <a:off x="548640" y="5295900"/>
              <a:ext cx="1737360" cy="35814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22D6D1E6-282B-E97C-6616-3CB243249D4B}"/>
                </a:ext>
              </a:extLst>
            </p:cNvPr>
            <p:cNvSpPr txBox="1"/>
            <p:nvPr/>
          </p:nvSpPr>
          <p:spPr>
            <a:xfrm>
              <a:off x="449580" y="5306155"/>
              <a:ext cx="19354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上課節數：</a:t>
              </a:r>
              <a:r>
                <a:rPr 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011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148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根據資料 </a:t>
            </a:r>
            <a:r>
              <a:rPr lang="en-US" altLang="zh-TW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zh-TW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，存款保障計劃如何有助避免題 </a:t>
            </a:r>
            <a:r>
              <a:rPr lang="en-US" altLang="zh-TW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zh-TW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所述的經濟安全威脅？</a:t>
            </a:r>
            <a:endParaRPr lang="en-US" altLang="zh-TW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在存款保障計劃下，五十萬元以下的存款獲得百份百保障。</a:t>
            </a:r>
            <a:endParaRPr lang="en-US" altLang="zh-TW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這可以加強存户對存款安全的信心，因而避免銀行擠提及隨之而來的影響。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4A33EE-73BC-7665-3725-195CF64573F8}"/>
              </a:ext>
            </a:extLst>
          </p:cNvPr>
          <p:cNvSpPr/>
          <p:nvPr/>
        </p:nvSpPr>
        <p:spPr>
          <a:xfrm>
            <a:off x="363895" y="319051"/>
            <a:ext cx="979713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E3539-F190-DCB1-3C78-CD583A28877A}"/>
              </a:ext>
            </a:extLst>
          </p:cNvPr>
          <p:cNvSpPr txBox="1"/>
          <p:nvPr/>
        </p:nvSpPr>
        <p:spPr>
          <a:xfrm>
            <a:off x="479290" y="3672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 </a:t>
            </a:r>
            <a:r>
              <a:rPr 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353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95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根據資料 </a:t>
            </a:r>
            <a:r>
              <a:rPr lang="en-US" altLang="zh-TW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zh-TW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和你對經濟學的知識，提出外匯基金的兩個重要功能。</a:t>
            </a:r>
            <a:endParaRPr lang="en-US" altLang="zh-TW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穩定港元的幣值（或穩定港元匯率）、支持和穩定金融市場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420FB8-0A79-C1CB-9A52-AEA01A8A4210}"/>
              </a:ext>
            </a:extLst>
          </p:cNvPr>
          <p:cNvSpPr/>
          <p:nvPr/>
        </p:nvSpPr>
        <p:spPr>
          <a:xfrm>
            <a:off x="363895" y="319051"/>
            <a:ext cx="979713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21B70-A215-7459-B87A-81E45FD76BB8}"/>
              </a:ext>
            </a:extLst>
          </p:cNvPr>
          <p:cNvSpPr txBox="1"/>
          <p:nvPr/>
        </p:nvSpPr>
        <p:spPr>
          <a:xfrm>
            <a:off x="479290" y="3672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 </a:t>
            </a:r>
            <a:r>
              <a:rPr 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893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290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根據你在題 </a:t>
            </a:r>
            <a:r>
              <a:rPr lang="en-US" altLang="zh-TW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zh-TW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的答案，如果外匯基金沒有持有充足的資產，會有甚麼嚴重後果？</a:t>
            </a:r>
            <a:endParaRPr lang="en-US" altLang="zh-TW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自由作答：</a:t>
            </a:r>
            <a:endParaRPr lang="en-US" altLang="zh-TW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投資者和公眾或會失去對香港貨幣和金融體系的信心。</a:t>
            </a:r>
            <a:endParaRPr lang="en-US" altLang="zh-TW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香港的貨幣、銀行和金融體系變得不穩定。</a:t>
            </a:r>
            <a:endParaRPr lang="en-US" altLang="zh-TW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900"/>
              </a:lnSpc>
              <a:spcAft>
                <a:spcPts val="1200"/>
              </a:spcAft>
              <a:defRPr/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政府缺乏資源去抗衡投機者和維持公眾對港元幣值的信心。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F0FC9B6-5365-A395-997D-5018397F500A}"/>
              </a:ext>
            </a:extLst>
          </p:cNvPr>
          <p:cNvSpPr/>
          <p:nvPr/>
        </p:nvSpPr>
        <p:spPr>
          <a:xfrm>
            <a:off x="363895" y="319051"/>
            <a:ext cx="979713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857F14-9D6E-7F61-CEC9-E44637427906}"/>
              </a:ext>
            </a:extLst>
          </p:cNvPr>
          <p:cNvSpPr txBox="1"/>
          <p:nvPr/>
        </p:nvSpPr>
        <p:spPr>
          <a:xfrm>
            <a:off x="479290" y="3672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 </a:t>
            </a:r>
            <a:r>
              <a:rPr 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19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E40C3-FD6C-0237-A002-2CE9A6AA2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97711"/>
            <a:ext cx="7886700" cy="2615879"/>
          </a:xfrm>
        </p:spPr>
        <p:txBody>
          <a:bodyPr/>
          <a:lstStyle/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經濟科課程課題：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貨幣與銀行</a:t>
            </a:r>
          </a:p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國家安全教育課程框架：範疇七</a:t>
            </a:r>
          </a:p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學習元素：探討香港貨幣及銀行體系的穩定與國家安全的關係</a:t>
            </a:r>
          </a:p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適用課本章節：第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冊的第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和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課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0B75DC-A9AB-F234-82E2-9CC58F676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59604"/>
              </p:ext>
            </p:extLst>
          </p:nvPr>
        </p:nvGraphicFramePr>
        <p:xfrm>
          <a:off x="1853208" y="2759027"/>
          <a:ext cx="5437584" cy="15513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537388">
                  <a:extLst>
                    <a:ext uri="{9D8B030D-6E8A-4147-A177-3AD203B41FA5}">
                      <a16:colId xmlns:a16="http://schemas.microsoft.com/office/drawing/2014/main" val="1175448177"/>
                    </a:ext>
                  </a:extLst>
                </a:gridCol>
                <a:gridCol w="1101012">
                  <a:extLst>
                    <a:ext uri="{9D8B030D-6E8A-4147-A177-3AD203B41FA5}">
                      <a16:colId xmlns:a16="http://schemas.microsoft.com/office/drawing/2014/main" val="2945079153"/>
                    </a:ext>
                  </a:extLst>
                </a:gridCol>
                <a:gridCol w="2799184">
                  <a:extLst>
                    <a:ext uri="{9D8B030D-6E8A-4147-A177-3AD203B41FA5}">
                      <a16:colId xmlns:a16="http://schemas.microsoft.com/office/drawing/2014/main" val="340765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zh-HK" sz="16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冊次</a:t>
                      </a:r>
                      <a:endParaRPr lang="en-US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課次</a:t>
                      </a:r>
                      <a:endParaRPr lang="en-US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zh-HK" sz="16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相關概念</a:t>
                      </a:r>
                      <a:endParaRPr lang="en-US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18977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201930" indent="-201930" algn="ctr">
                        <a:tabLst>
                          <a:tab pos="5257800" algn="r"/>
                        </a:tabLst>
                      </a:pPr>
                      <a:r>
                        <a:rPr lang="en-GB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	</a:t>
                      </a:r>
                      <a:r>
                        <a:rPr lang="zh-HK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貨幣與貿易</a:t>
                      </a:r>
                      <a:endParaRPr lang="en-US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257800" algn="r"/>
                        </a:tabLst>
                      </a:pPr>
                      <a:r>
                        <a:rPr lang="zh-HK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金管局的功能</a:t>
                      </a:r>
                      <a:endParaRPr lang="en-US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9562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257800" algn="r"/>
                        </a:tabLst>
                      </a:pPr>
                      <a:r>
                        <a:rPr lang="zh-HK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貨幣收縮</a:t>
                      </a:r>
                      <a:endParaRPr lang="en-US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10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257800" algn="r"/>
                        </a:tabLst>
                      </a:pPr>
                      <a:r>
                        <a:rPr lang="zh-HK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貨幣收縮對總產出的影響</a:t>
                      </a:r>
                      <a:endParaRPr lang="en-US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08000" marR="108000" marT="72000" marB="72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192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2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8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A： </a:t>
            </a:r>
            <a:b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2800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金融危機形成的例子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167EF2-2E7A-9400-3385-19365C69D1A8}"/>
              </a:ext>
            </a:extLst>
          </p:cNvPr>
          <p:cNvSpPr txBox="1"/>
          <p:nvPr/>
        </p:nvSpPr>
        <p:spPr>
          <a:xfrm>
            <a:off x="600186" y="1537757"/>
            <a:ext cx="2398330" cy="976502"/>
          </a:xfrm>
          <a:prstGeom prst="rect">
            <a:avLst/>
          </a:prstGeom>
          <a:solidFill>
            <a:srgbClr val="FFE5B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市場上傳出關於銀行體系的負面謠言</a:t>
            </a:r>
            <a:endParaRPr lang="en-US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10">
            <a:extLst>
              <a:ext uri="{FF2B5EF4-FFF2-40B4-BE49-F238E27FC236}">
                <a16:creationId xmlns:a16="http://schemas.microsoft.com/office/drawing/2014/main" id="{2CC5373B-AA78-C9C4-8BE9-36A69E8AE600}"/>
              </a:ext>
            </a:extLst>
          </p:cNvPr>
          <p:cNvSpPr txBox="1"/>
          <p:nvPr/>
        </p:nvSpPr>
        <p:spPr>
          <a:xfrm>
            <a:off x="3500490" y="1537757"/>
            <a:ext cx="2398330" cy="976502"/>
          </a:xfrm>
          <a:prstGeom prst="rect">
            <a:avLst/>
          </a:prstGeom>
          <a:solidFill>
            <a:srgbClr val="FFE5B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大批存户同一時間湧到銀行提款</a:t>
            </a:r>
            <a:endParaRPr lang="en-US" kern="10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23">
            <a:extLst>
              <a:ext uri="{FF2B5EF4-FFF2-40B4-BE49-F238E27FC236}">
                <a16:creationId xmlns:a16="http://schemas.microsoft.com/office/drawing/2014/main" id="{EF8B0031-F749-307D-2168-32868AC729FE}"/>
              </a:ext>
            </a:extLst>
          </p:cNvPr>
          <p:cNvSpPr txBox="1"/>
          <p:nvPr/>
        </p:nvSpPr>
        <p:spPr>
          <a:xfrm>
            <a:off x="6386895" y="1537756"/>
            <a:ext cx="1917350" cy="976502"/>
          </a:xfrm>
          <a:prstGeom prst="rect">
            <a:avLst/>
          </a:prstGeom>
          <a:solidFill>
            <a:srgbClr val="FFE5B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kern="10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貨幣收縮，銀行倒閉</a:t>
            </a:r>
            <a:endParaRPr lang="en-US" kern="10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25">
            <a:extLst>
              <a:ext uri="{FF2B5EF4-FFF2-40B4-BE49-F238E27FC236}">
                <a16:creationId xmlns:a16="http://schemas.microsoft.com/office/drawing/2014/main" id="{A4ABA54D-0D9A-0F77-C574-94F56CB801BB}"/>
              </a:ext>
            </a:extLst>
          </p:cNvPr>
          <p:cNvSpPr txBox="1"/>
          <p:nvPr/>
        </p:nvSpPr>
        <p:spPr>
          <a:xfrm>
            <a:off x="3644708" y="3083346"/>
            <a:ext cx="3487482" cy="976502"/>
          </a:xfrm>
          <a:prstGeom prst="rect">
            <a:avLst/>
          </a:prstGeom>
          <a:solidFill>
            <a:srgbClr val="FFE5B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商界出現流動性短缺（例如無法獲得貸款或要支付高昂利息）</a:t>
            </a:r>
            <a:endParaRPr lang="en-US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27">
            <a:extLst>
              <a:ext uri="{FF2B5EF4-FFF2-40B4-BE49-F238E27FC236}">
                <a16:creationId xmlns:a16="http://schemas.microsoft.com/office/drawing/2014/main" id="{0C7C0F16-FA04-093D-4991-1A4EBEA2CA67}"/>
              </a:ext>
            </a:extLst>
          </p:cNvPr>
          <p:cNvSpPr txBox="1"/>
          <p:nvPr/>
        </p:nvSpPr>
        <p:spPr>
          <a:xfrm>
            <a:off x="584977" y="3082651"/>
            <a:ext cx="2503456" cy="976502"/>
          </a:xfrm>
          <a:prstGeom prst="rect">
            <a:avLst/>
          </a:prstGeom>
          <a:solidFill>
            <a:srgbClr val="FFE5B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投資萎縮，股市下滑，失業人數上升</a:t>
            </a:r>
            <a:endParaRPr lang="en-US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30">
            <a:extLst>
              <a:ext uri="{FF2B5EF4-FFF2-40B4-BE49-F238E27FC236}">
                <a16:creationId xmlns:a16="http://schemas.microsoft.com/office/drawing/2014/main" id="{C61F625B-6DC7-AF36-7C83-600FFF6D370A}"/>
              </a:ext>
            </a:extLst>
          </p:cNvPr>
          <p:cNvSpPr txBox="1"/>
          <p:nvPr/>
        </p:nvSpPr>
        <p:spPr>
          <a:xfrm>
            <a:off x="2445522" y="4506344"/>
            <a:ext cx="1715931" cy="976502"/>
          </a:xfrm>
          <a:prstGeom prst="rect">
            <a:avLst/>
          </a:prstGeom>
          <a:solidFill>
            <a:srgbClr val="FFE5B5"/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b="1" kern="100" dirty="0">
                <a:solidFill>
                  <a:schemeClr val="accent4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金融危機形成，出現經濟蕭條</a:t>
            </a:r>
            <a:endParaRPr lang="en-US" kern="100" dirty="0">
              <a:solidFill>
                <a:schemeClr val="accent4">
                  <a:lumMod val="7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向右箭號 17">
            <a:extLst>
              <a:ext uri="{FF2B5EF4-FFF2-40B4-BE49-F238E27FC236}">
                <a16:creationId xmlns:a16="http://schemas.microsoft.com/office/drawing/2014/main" id="{E2E13544-7F20-9656-215C-275CB5F1E1D6}"/>
              </a:ext>
            </a:extLst>
          </p:cNvPr>
          <p:cNvSpPr/>
          <p:nvPr/>
        </p:nvSpPr>
        <p:spPr>
          <a:xfrm>
            <a:off x="5984662" y="1867052"/>
            <a:ext cx="341662" cy="317980"/>
          </a:xfrm>
          <a:prstGeom prst="rightArrow">
            <a:avLst/>
          </a:prstGeom>
          <a:solidFill>
            <a:srgbClr val="DD5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向右箭號 17">
            <a:extLst>
              <a:ext uri="{FF2B5EF4-FFF2-40B4-BE49-F238E27FC236}">
                <a16:creationId xmlns:a16="http://schemas.microsoft.com/office/drawing/2014/main" id="{4DF5642A-F271-A028-75FC-821AB0B8671A}"/>
              </a:ext>
            </a:extLst>
          </p:cNvPr>
          <p:cNvSpPr/>
          <p:nvPr/>
        </p:nvSpPr>
        <p:spPr>
          <a:xfrm>
            <a:off x="3079479" y="1867052"/>
            <a:ext cx="341662" cy="317980"/>
          </a:xfrm>
          <a:prstGeom prst="rightArrow">
            <a:avLst/>
          </a:prstGeom>
          <a:solidFill>
            <a:srgbClr val="DD5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上彎箭號 29">
            <a:extLst>
              <a:ext uri="{FF2B5EF4-FFF2-40B4-BE49-F238E27FC236}">
                <a16:creationId xmlns:a16="http://schemas.microsoft.com/office/drawing/2014/main" id="{70FC6F3B-A592-4A1E-AE34-64D2AC4C252E}"/>
              </a:ext>
            </a:extLst>
          </p:cNvPr>
          <p:cNvSpPr/>
          <p:nvPr/>
        </p:nvSpPr>
        <p:spPr>
          <a:xfrm rot="16200000" flipH="1">
            <a:off x="7031560" y="2876080"/>
            <a:ext cx="1108320" cy="655948"/>
          </a:xfrm>
          <a:prstGeom prst="bentUpArrow">
            <a:avLst>
              <a:gd name="adj1" fmla="val 29348"/>
              <a:gd name="adj2" fmla="val 31372"/>
              <a:gd name="adj3" fmla="val 33075"/>
            </a:avLst>
          </a:prstGeom>
          <a:solidFill>
            <a:srgbClr val="DD5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向右箭號 17">
            <a:extLst>
              <a:ext uri="{FF2B5EF4-FFF2-40B4-BE49-F238E27FC236}">
                <a16:creationId xmlns:a16="http://schemas.microsoft.com/office/drawing/2014/main" id="{CBCDF07D-8CA9-A919-3CF6-1E76D4FE9F5D}"/>
              </a:ext>
            </a:extLst>
          </p:cNvPr>
          <p:cNvSpPr/>
          <p:nvPr/>
        </p:nvSpPr>
        <p:spPr>
          <a:xfrm flipH="1">
            <a:off x="3177490" y="3412241"/>
            <a:ext cx="341662" cy="317980"/>
          </a:xfrm>
          <a:prstGeom prst="rightArrow">
            <a:avLst/>
          </a:prstGeom>
          <a:solidFill>
            <a:srgbClr val="DD5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上彎箭號 29">
            <a:extLst>
              <a:ext uri="{FF2B5EF4-FFF2-40B4-BE49-F238E27FC236}">
                <a16:creationId xmlns:a16="http://schemas.microsoft.com/office/drawing/2014/main" id="{BB96EE5C-1048-582B-61CA-4899AFCF63E2}"/>
              </a:ext>
            </a:extLst>
          </p:cNvPr>
          <p:cNvSpPr/>
          <p:nvPr/>
        </p:nvSpPr>
        <p:spPr>
          <a:xfrm rot="5400000">
            <a:off x="1488528" y="4391248"/>
            <a:ext cx="976502" cy="655948"/>
          </a:xfrm>
          <a:prstGeom prst="bentUpArrow">
            <a:avLst>
              <a:gd name="adj1" fmla="val 29348"/>
              <a:gd name="adj2" fmla="val 31372"/>
              <a:gd name="adj3" fmla="val 33075"/>
            </a:avLst>
          </a:prstGeom>
          <a:solidFill>
            <a:srgbClr val="DD5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40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B03F6485-6BD1-6D1B-4C6D-C0D01D867A34}"/>
              </a:ext>
            </a:extLst>
          </p:cNvPr>
          <p:cNvGrpSpPr/>
          <p:nvPr/>
        </p:nvGrpSpPr>
        <p:grpSpPr>
          <a:xfrm>
            <a:off x="585824" y="1351280"/>
            <a:ext cx="7972352" cy="5140960"/>
            <a:chOff x="585824" y="1351280"/>
            <a:chExt cx="7972352" cy="514096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4673B09-536B-BD00-DDEF-7DFD3620747D}"/>
                </a:ext>
              </a:extLst>
            </p:cNvPr>
            <p:cNvSpPr/>
            <p:nvPr/>
          </p:nvSpPr>
          <p:spPr>
            <a:xfrm>
              <a:off x="585824" y="1351280"/>
              <a:ext cx="7972352" cy="5140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EA22697-5F00-F5D3-2D9F-69DDE498CB51}"/>
                </a:ext>
              </a:extLst>
            </p:cNvPr>
            <p:cNvSpPr/>
            <p:nvPr/>
          </p:nvSpPr>
          <p:spPr>
            <a:xfrm>
              <a:off x="585824" y="1351280"/>
              <a:ext cx="7972352" cy="3860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4C7844-D97D-34EC-BF46-59AA9E7DCC32}"/>
                </a:ext>
              </a:extLst>
            </p:cNvPr>
            <p:cNvSpPr/>
            <p:nvPr/>
          </p:nvSpPr>
          <p:spPr>
            <a:xfrm>
              <a:off x="585824" y="6350000"/>
              <a:ext cx="7972352" cy="1422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E633924-CEB9-F277-5CCE-8E0ECCD1949D}"/>
                </a:ext>
              </a:extLst>
            </p:cNvPr>
            <p:cNvSpPr/>
            <p:nvPr/>
          </p:nvSpPr>
          <p:spPr>
            <a:xfrm>
              <a:off x="750955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20B694-049D-20D0-41F9-3DE411B0ED49}"/>
                </a:ext>
              </a:extLst>
            </p:cNvPr>
            <p:cNvSpPr/>
            <p:nvPr/>
          </p:nvSpPr>
          <p:spPr>
            <a:xfrm>
              <a:off x="1079531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DC62AA4-54BB-B9B0-4559-F730F4140641}"/>
                </a:ext>
              </a:extLst>
            </p:cNvPr>
            <p:cNvSpPr/>
            <p:nvPr/>
          </p:nvSpPr>
          <p:spPr>
            <a:xfrm>
              <a:off x="1428427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B24DA4F-A278-AF67-BF2B-0BA8D215B056}"/>
                </a:ext>
              </a:extLst>
            </p:cNvPr>
            <p:cNvSpPr/>
            <p:nvPr/>
          </p:nvSpPr>
          <p:spPr>
            <a:xfrm>
              <a:off x="8064468" y="1482613"/>
              <a:ext cx="351571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7EF3038-A157-B85D-51A8-521826CF5B39}"/>
                </a:ext>
              </a:extLst>
            </p:cNvPr>
            <p:cNvSpPr/>
            <p:nvPr/>
          </p:nvSpPr>
          <p:spPr>
            <a:xfrm>
              <a:off x="7386997" y="1482613"/>
              <a:ext cx="582576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1220029-6646-2936-F375-4D3E128786EC}"/>
                </a:ext>
              </a:extLst>
            </p:cNvPr>
            <p:cNvSpPr/>
            <p:nvPr/>
          </p:nvSpPr>
          <p:spPr>
            <a:xfrm>
              <a:off x="7072924" y="1482613"/>
              <a:ext cx="219177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A6195A7-0718-30F9-D642-87EBD2E6447F}"/>
                </a:ext>
              </a:extLst>
            </p:cNvPr>
            <p:cNvSpPr/>
            <p:nvPr/>
          </p:nvSpPr>
          <p:spPr>
            <a:xfrm>
              <a:off x="750955" y="6017432"/>
              <a:ext cx="1904157" cy="2261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1BABF44-5042-6DA7-049F-DA3499BF9ED7}"/>
                </a:ext>
              </a:extLst>
            </p:cNvPr>
            <p:cNvSpPr/>
            <p:nvPr/>
          </p:nvSpPr>
          <p:spPr>
            <a:xfrm>
              <a:off x="2750008" y="6017432"/>
              <a:ext cx="582472" cy="2261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A3E6EB6-7ECC-2C05-0A94-E360AB4EBFA0}"/>
                </a:ext>
              </a:extLst>
            </p:cNvPr>
            <p:cNvSpPr/>
            <p:nvPr/>
          </p:nvSpPr>
          <p:spPr>
            <a:xfrm>
              <a:off x="3427376" y="6017432"/>
              <a:ext cx="419757" cy="2261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B：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香港金融管理局（金管局）的功能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95AD4B-3FA6-3E9E-AA56-1B6A3C34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2" y="1819377"/>
            <a:ext cx="7640318" cy="4204766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金管局負責認可和監管在香港經營的銀行業務和接受存款業務。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金管局採用「風險為本」方法評估銀行的安全性和穩健性、風險管理系統和內部監控。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為保障市民存款的安全，金管局要求銀行穩健經營、資本充足，並妥善管理信貸、流動性、科技、洗黑錢和其他風險。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AF2C2D-065F-E3E0-3E1C-DA57A07C1359}"/>
              </a:ext>
            </a:extLst>
          </p:cNvPr>
          <p:cNvSpPr txBox="1"/>
          <p:nvPr/>
        </p:nvSpPr>
        <p:spPr>
          <a:xfrm>
            <a:off x="4402839" y="5936883"/>
            <a:ext cx="40572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sz="1600" i="1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資料來源：香港金融管理局</a:t>
            </a:r>
            <a:endParaRPr lang="en-US" sz="1600" kern="10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6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9D66546-0D92-25D2-93EC-D39D4736B0BE}"/>
              </a:ext>
            </a:extLst>
          </p:cNvPr>
          <p:cNvGrpSpPr/>
          <p:nvPr/>
        </p:nvGrpSpPr>
        <p:grpSpPr>
          <a:xfrm>
            <a:off x="585824" y="1351280"/>
            <a:ext cx="7972352" cy="5140960"/>
            <a:chOff x="585824" y="1351280"/>
            <a:chExt cx="7972352" cy="51409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26A951F-D1F0-A41D-193B-EB9F6FF130E8}"/>
                </a:ext>
              </a:extLst>
            </p:cNvPr>
            <p:cNvSpPr/>
            <p:nvPr/>
          </p:nvSpPr>
          <p:spPr>
            <a:xfrm>
              <a:off x="585824" y="1351280"/>
              <a:ext cx="7972352" cy="5140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933A2C-996C-80E0-F0CE-947A465C1B9C}"/>
                </a:ext>
              </a:extLst>
            </p:cNvPr>
            <p:cNvSpPr/>
            <p:nvPr/>
          </p:nvSpPr>
          <p:spPr>
            <a:xfrm>
              <a:off x="585824" y="1351280"/>
              <a:ext cx="7972352" cy="3860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4B57B2-FC54-2273-E5EA-CF6DDF43E581}"/>
                </a:ext>
              </a:extLst>
            </p:cNvPr>
            <p:cNvSpPr/>
            <p:nvPr/>
          </p:nvSpPr>
          <p:spPr>
            <a:xfrm>
              <a:off x="585824" y="6350000"/>
              <a:ext cx="7972352" cy="1422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38159A0-E24D-D5D2-EB8E-F68BD32DFC52}"/>
                </a:ext>
              </a:extLst>
            </p:cNvPr>
            <p:cNvSpPr/>
            <p:nvPr/>
          </p:nvSpPr>
          <p:spPr>
            <a:xfrm>
              <a:off x="750955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B83F99A-7F34-2F06-C7C3-F598D55AA156}"/>
                </a:ext>
              </a:extLst>
            </p:cNvPr>
            <p:cNvSpPr/>
            <p:nvPr/>
          </p:nvSpPr>
          <p:spPr>
            <a:xfrm>
              <a:off x="1079531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7D394A8-D96C-BB3F-F718-E700C996CC2F}"/>
                </a:ext>
              </a:extLst>
            </p:cNvPr>
            <p:cNvSpPr/>
            <p:nvPr/>
          </p:nvSpPr>
          <p:spPr>
            <a:xfrm>
              <a:off x="1428427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996034-E8C8-E4AA-F29F-9E3CC1591C20}"/>
                </a:ext>
              </a:extLst>
            </p:cNvPr>
            <p:cNvSpPr/>
            <p:nvPr/>
          </p:nvSpPr>
          <p:spPr>
            <a:xfrm>
              <a:off x="8064468" y="1482613"/>
              <a:ext cx="351571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B4B942-51C1-14F9-E6F8-A5687FBB22C1}"/>
                </a:ext>
              </a:extLst>
            </p:cNvPr>
            <p:cNvSpPr/>
            <p:nvPr/>
          </p:nvSpPr>
          <p:spPr>
            <a:xfrm>
              <a:off x="7386997" y="1482613"/>
              <a:ext cx="582576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008FCD7-6EB5-06CC-8BB8-ECAC18F8BD4C}"/>
                </a:ext>
              </a:extLst>
            </p:cNvPr>
            <p:cNvSpPr/>
            <p:nvPr/>
          </p:nvSpPr>
          <p:spPr>
            <a:xfrm>
              <a:off x="7072924" y="1482613"/>
              <a:ext cx="219177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B2C4C7-AD8B-8C8E-BA4F-5F99F443487F}"/>
                </a:ext>
              </a:extLst>
            </p:cNvPr>
            <p:cNvSpPr/>
            <p:nvPr/>
          </p:nvSpPr>
          <p:spPr>
            <a:xfrm>
              <a:off x="750955" y="6017432"/>
              <a:ext cx="1904157" cy="2261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EBB03D-9E16-CFF8-FC26-4D908698C9FF}"/>
                </a:ext>
              </a:extLst>
            </p:cNvPr>
            <p:cNvSpPr/>
            <p:nvPr/>
          </p:nvSpPr>
          <p:spPr>
            <a:xfrm>
              <a:off x="2750008" y="6017432"/>
              <a:ext cx="582472" cy="2261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800B00A-17C2-FE45-77B1-16351684D717}"/>
                </a:ext>
              </a:extLst>
            </p:cNvPr>
            <p:cNvSpPr/>
            <p:nvPr/>
          </p:nvSpPr>
          <p:spPr>
            <a:xfrm>
              <a:off x="3427376" y="6017432"/>
              <a:ext cx="419757" cy="2261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C：</a:t>
            </a:r>
            <a:b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香港的存款保障計劃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95AD4B-3FA6-3E9E-AA56-1B6A3C34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2" y="1819377"/>
            <a:ext cx="7640318" cy="4204766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在存款保障計劃下，所有存放於持牌銀行（成員銀行）的港元、</a:t>
            </a:r>
            <a:br>
              <a:rPr lang="en-US" altLang="zh-TW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TW" altLang="en-US" sz="2000">
                <a:latin typeface="Arial" panose="020B0604020202020204" pitchFamily="34" charset="0"/>
                <a:cs typeface="Arial" panose="020B0604020202020204" pitchFamily="34" charset="0"/>
              </a:rPr>
              <a:t>人民幣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和其他外幣的存款都受保障。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每家成員銀行每位存款人的存款（包括本金及利息）最高可獲得</a:t>
            </a:r>
            <a:b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萬港元的保障。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AF2C2D-065F-E3E0-3E1C-DA57A07C1359}"/>
              </a:ext>
            </a:extLst>
          </p:cNvPr>
          <p:cNvSpPr txBox="1"/>
          <p:nvPr/>
        </p:nvSpPr>
        <p:spPr>
          <a:xfrm>
            <a:off x="3942029" y="5936883"/>
            <a:ext cx="45181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資料來源：香港存款保障委員會</a:t>
            </a:r>
            <a:endParaRPr kumimoji="0" lang="en-US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8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 </a:t>
            </a:r>
            <a:r>
              <a:rPr lang="en-US" altLang="zh-TW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D</a:t>
            </a: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外匯基金如何保障香港的銀行體系穩定</a:t>
            </a:r>
            <a:br>
              <a:rPr lang="en-US" altLang="zh-TW" sz="28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以抵抗全球金融危機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91E163-04B7-31D7-E087-DD00D064868A}"/>
              </a:ext>
            </a:extLst>
          </p:cNvPr>
          <p:cNvGrpSpPr/>
          <p:nvPr/>
        </p:nvGrpSpPr>
        <p:grpSpPr>
          <a:xfrm>
            <a:off x="579300" y="1395200"/>
            <a:ext cx="8247426" cy="5135143"/>
            <a:chOff x="579300" y="1395200"/>
            <a:chExt cx="8247426" cy="5135143"/>
          </a:xfrm>
        </p:grpSpPr>
        <p:sp>
          <p:nvSpPr>
            <p:cNvPr id="11" name="Rectangle: Top Corners Rounded 5">
              <a:extLst>
                <a:ext uri="{FF2B5EF4-FFF2-40B4-BE49-F238E27FC236}">
                  <a16:creationId xmlns:a16="http://schemas.microsoft.com/office/drawing/2014/main" id="{93073751-6503-BF62-8798-84BEF0CCCB30}"/>
                </a:ext>
              </a:extLst>
            </p:cNvPr>
            <p:cNvSpPr/>
            <p:nvPr/>
          </p:nvSpPr>
          <p:spPr>
            <a:xfrm rot="10800000">
              <a:off x="8004810" y="2070101"/>
              <a:ext cx="821916" cy="4460242"/>
            </a:xfrm>
            <a:custGeom>
              <a:avLst/>
              <a:gdLst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66838 w 766838"/>
                <a:gd name="connsiteY2" fmla="*/ 38341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782078"/>
                <a:gd name="connsiteY0" fmla="*/ 0 h 4460242"/>
                <a:gd name="connsiteX1" fmla="*/ 383419 w 782078"/>
                <a:gd name="connsiteY1" fmla="*/ 0 h 4460242"/>
                <a:gd name="connsiteX2" fmla="*/ 782078 w 782078"/>
                <a:gd name="connsiteY2" fmla="*/ 360559 h 4460242"/>
                <a:gd name="connsiteX3" fmla="*/ 766838 w 782078"/>
                <a:gd name="connsiteY3" fmla="*/ 4460242 h 4460242"/>
                <a:gd name="connsiteX4" fmla="*/ 766838 w 782078"/>
                <a:gd name="connsiteY4" fmla="*/ 4460242 h 4460242"/>
                <a:gd name="connsiteX5" fmla="*/ 0 w 782078"/>
                <a:gd name="connsiteY5" fmla="*/ 4460242 h 4460242"/>
                <a:gd name="connsiteX6" fmla="*/ 0 w 782078"/>
                <a:gd name="connsiteY6" fmla="*/ 4460242 h 4460242"/>
                <a:gd name="connsiteX7" fmla="*/ 0 w 782078"/>
                <a:gd name="connsiteY7" fmla="*/ 383419 h 4460242"/>
                <a:gd name="connsiteX8" fmla="*/ 383419 w 782078"/>
                <a:gd name="connsiteY8" fmla="*/ 0 h 4460242"/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59218 w 766838"/>
                <a:gd name="connsiteY2" fmla="*/ 36055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59218 w 766838"/>
                <a:gd name="connsiteY2" fmla="*/ 36055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812600"/>
                <a:gd name="connsiteY0" fmla="*/ 0 h 4460242"/>
                <a:gd name="connsiteX1" fmla="*/ 383419 w 812600"/>
                <a:gd name="connsiteY1" fmla="*/ 0 h 4460242"/>
                <a:gd name="connsiteX2" fmla="*/ 759218 w 812600"/>
                <a:gd name="connsiteY2" fmla="*/ 360559 h 4460242"/>
                <a:gd name="connsiteX3" fmla="*/ 766838 w 812600"/>
                <a:gd name="connsiteY3" fmla="*/ 4460242 h 4460242"/>
                <a:gd name="connsiteX4" fmla="*/ 766838 w 812600"/>
                <a:gd name="connsiteY4" fmla="*/ 4460242 h 4460242"/>
                <a:gd name="connsiteX5" fmla="*/ 0 w 812600"/>
                <a:gd name="connsiteY5" fmla="*/ 4460242 h 4460242"/>
                <a:gd name="connsiteX6" fmla="*/ 0 w 812600"/>
                <a:gd name="connsiteY6" fmla="*/ 4460242 h 4460242"/>
                <a:gd name="connsiteX7" fmla="*/ 0 w 812600"/>
                <a:gd name="connsiteY7" fmla="*/ 383419 h 4460242"/>
                <a:gd name="connsiteX8" fmla="*/ 383419 w 812600"/>
                <a:gd name="connsiteY8" fmla="*/ 0 h 4460242"/>
                <a:gd name="connsiteX0" fmla="*/ 383419 w 775470"/>
                <a:gd name="connsiteY0" fmla="*/ 0 h 4460242"/>
                <a:gd name="connsiteX1" fmla="*/ 383419 w 775470"/>
                <a:gd name="connsiteY1" fmla="*/ 0 h 4460242"/>
                <a:gd name="connsiteX2" fmla="*/ 759218 w 775470"/>
                <a:gd name="connsiteY2" fmla="*/ 360559 h 4460242"/>
                <a:gd name="connsiteX3" fmla="*/ 766838 w 775470"/>
                <a:gd name="connsiteY3" fmla="*/ 4460242 h 4460242"/>
                <a:gd name="connsiteX4" fmla="*/ 766838 w 775470"/>
                <a:gd name="connsiteY4" fmla="*/ 4460242 h 4460242"/>
                <a:gd name="connsiteX5" fmla="*/ 0 w 775470"/>
                <a:gd name="connsiteY5" fmla="*/ 4460242 h 4460242"/>
                <a:gd name="connsiteX6" fmla="*/ 0 w 775470"/>
                <a:gd name="connsiteY6" fmla="*/ 4460242 h 4460242"/>
                <a:gd name="connsiteX7" fmla="*/ 0 w 775470"/>
                <a:gd name="connsiteY7" fmla="*/ 383419 h 4460242"/>
                <a:gd name="connsiteX8" fmla="*/ 383419 w 775470"/>
                <a:gd name="connsiteY8" fmla="*/ 0 h 4460242"/>
                <a:gd name="connsiteX0" fmla="*/ 383419 w 768882"/>
                <a:gd name="connsiteY0" fmla="*/ 0 h 4460242"/>
                <a:gd name="connsiteX1" fmla="*/ 383419 w 768882"/>
                <a:gd name="connsiteY1" fmla="*/ 0 h 4460242"/>
                <a:gd name="connsiteX2" fmla="*/ 759218 w 768882"/>
                <a:gd name="connsiteY2" fmla="*/ 360559 h 4460242"/>
                <a:gd name="connsiteX3" fmla="*/ 766838 w 768882"/>
                <a:gd name="connsiteY3" fmla="*/ 4460242 h 4460242"/>
                <a:gd name="connsiteX4" fmla="*/ 766838 w 768882"/>
                <a:gd name="connsiteY4" fmla="*/ 4460242 h 4460242"/>
                <a:gd name="connsiteX5" fmla="*/ 0 w 768882"/>
                <a:gd name="connsiteY5" fmla="*/ 4460242 h 4460242"/>
                <a:gd name="connsiteX6" fmla="*/ 0 w 768882"/>
                <a:gd name="connsiteY6" fmla="*/ 4460242 h 4460242"/>
                <a:gd name="connsiteX7" fmla="*/ 0 w 768882"/>
                <a:gd name="connsiteY7" fmla="*/ 383419 h 4460242"/>
                <a:gd name="connsiteX8" fmla="*/ 383419 w 768882"/>
                <a:gd name="connsiteY8" fmla="*/ 0 h 4460242"/>
                <a:gd name="connsiteX0" fmla="*/ 383419 w 768882"/>
                <a:gd name="connsiteY0" fmla="*/ 0 h 4460242"/>
                <a:gd name="connsiteX1" fmla="*/ 383419 w 768882"/>
                <a:gd name="connsiteY1" fmla="*/ 0 h 4460242"/>
                <a:gd name="connsiteX2" fmla="*/ 759218 w 768882"/>
                <a:gd name="connsiteY2" fmla="*/ 360559 h 4460242"/>
                <a:gd name="connsiteX3" fmla="*/ 766838 w 768882"/>
                <a:gd name="connsiteY3" fmla="*/ 4460242 h 4460242"/>
                <a:gd name="connsiteX4" fmla="*/ 766838 w 768882"/>
                <a:gd name="connsiteY4" fmla="*/ 4460242 h 4460242"/>
                <a:gd name="connsiteX5" fmla="*/ 0 w 768882"/>
                <a:gd name="connsiteY5" fmla="*/ 4460242 h 4460242"/>
                <a:gd name="connsiteX6" fmla="*/ 0 w 768882"/>
                <a:gd name="connsiteY6" fmla="*/ 4460242 h 4460242"/>
                <a:gd name="connsiteX7" fmla="*/ 0 w 768882"/>
                <a:gd name="connsiteY7" fmla="*/ 383419 h 4460242"/>
                <a:gd name="connsiteX8" fmla="*/ 383419 w 768882"/>
                <a:gd name="connsiteY8" fmla="*/ 0 h 4460242"/>
                <a:gd name="connsiteX0" fmla="*/ 383451 w 768914"/>
                <a:gd name="connsiteY0" fmla="*/ 0 h 4460242"/>
                <a:gd name="connsiteX1" fmla="*/ 383451 w 768914"/>
                <a:gd name="connsiteY1" fmla="*/ 0 h 4460242"/>
                <a:gd name="connsiteX2" fmla="*/ 759250 w 768914"/>
                <a:gd name="connsiteY2" fmla="*/ 360559 h 4460242"/>
                <a:gd name="connsiteX3" fmla="*/ 766870 w 768914"/>
                <a:gd name="connsiteY3" fmla="*/ 4460242 h 4460242"/>
                <a:gd name="connsiteX4" fmla="*/ 766870 w 768914"/>
                <a:gd name="connsiteY4" fmla="*/ 4460242 h 4460242"/>
                <a:gd name="connsiteX5" fmla="*/ 32 w 768914"/>
                <a:gd name="connsiteY5" fmla="*/ 4460242 h 4460242"/>
                <a:gd name="connsiteX6" fmla="*/ 32 w 768914"/>
                <a:gd name="connsiteY6" fmla="*/ 4460242 h 4460242"/>
                <a:gd name="connsiteX7" fmla="*/ 0 w 768914"/>
                <a:gd name="connsiteY7" fmla="*/ 2452865 h 4460242"/>
                <a:gd name="connsiteX8" fmla="*/ 32 w 768914"/>
                <a:gd name="connsiteY8" fmla="*/ 383419 h 4460242"/>
                <a:gd name="connsiteX9" fmla="*/ 383451 w 768914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883" h="4460242">
                  <a:moveTo>
                    <a:pt x="383420" y="0"/>
                  </a:moveTo>
                  <a:lnTo>
                    <a:pt x="383420" y="0"/>
                  </a:lnTo>
                  <a:cubicBezTo>
                    <a:pt x="595176" y="0"/>
                    <a:pt x="683019" y="156423"/>
                    <a:pt x="759219" y="360559"/>
                  </a:cubicBezTo>
                  <a:cubicBezTo>
                    <a:pt x="776999" y="1749980"/>
                    <a:pt x="764299" y="3093681"/>
                    <a:pt x="766839" y="4460242"/>
                  </a:cubicBezTo>
                  <a:lnTo>
                    <a:pt x="766839" y="4460242"/>
                  </a:lnTo>
                  <a:cubicBezTo>
                    <a:pt x="519955" y="4444691"/>
                    <a:pt x="351629" y="4373157"/>
                    <a:pt x="26187" y="4413589"/>
                  </a:cubicBezTo>
                  <a:cubicBezTo>
                    <a:pt x="87276" y="3722691"/>
                    <a:pt x="26166" y="3069117"/>
                    <a:pt x="26155" y="2396881"/>
                  </a:cubicBezTo>
                  <a:cubicBezTo>
                    <a:pt x="26166" y="1725727"/>
                    <a:pt x="-10" y="1073234"/>
                    <a:pt x="1" y="383419"/>
                  </a:cubicBezTo>
                  <a:cubicBezTo>
                    <a:pt x="1" y="171663"/>
                    <a:pt x="171664" y="0"/>
                    <a:pt x="383420" y="0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Single Corner Rounded 4">
              <a:extLst>
                <a:ext uri="{FF2B5EF4-FFF2-40B4-BE49-F238E27FC236}">
                  <a16:creationId xmlns:a16="http://schemas.microsoft.com/office/drawing/2014/main" id="{EBE55020-5EDC-3683-03D1-399371F2CED4}"/>
                </a:ext>
              </a:extLst>
            </p:cNvPr>
            <p:cNvSpPr/>
            <p:nvPr/>
          </p:nvSpPr>
          <p:spPr>
            <a:xfrm rot="10800000">
              <a:off x="579300" y="1395200"/>
              <a:ext cx="7780928" cy="5127521"/>
            </a:xfrm>
            <a:custGeom>
              <a:avLst/>
              <a:gdLst>
                <a:gd name="connsiteX0" fmla="*/ 0 w 7412816"/>
                <a:gd name="connsiteY0" fmla="*/ 0 h 5118190"/>
                <a:gd name="connsiteX1" fmla="*/ 6904989 w 7412816"/>
                <a:gd name="connsiteY1" fmla="*/ 0 h 5118190"/>
                <a:gd name="connsiteX2" fmla="*/ 7412816 w 7412816"/>
                <a:gd name="connsiteY2" fmla="*/ 507827 h 5118190"/>
                <a:gd name="connsiteX3" fmla="*/ 7412816 w 7412816"/>
                <a:gd name="connsiteY3" fmla="*/ 5118190 h 5118190"/>
                <a:gd name="connsiteX4" fmla="*/ 0 w 7412816"/>
                <a:gd name="connsiteY4" fmla="*/ 5118190 h 5118190"/>
                <a:gd name="connsiteX5" fmla="*/ 0 w 7412816"/>
                <a:gd name="connsiteY5" fmla="*/ 0 h 5118190"/>
                <a:gd name="connsiteX0" fmla="*/ 0 w 7412816"/>
                <a:gd name="connsiteY0" fmla="*/ 0 h 5118190"/>
                <a:gd name="connsiteX1" fmla="*/ 6904989 w 7412816"/>
                <a:gd name="connsiteY1" fmla="*/ 0 h 5118190"/>
                <a:gd name="connsiteX2" fmla="*/ 7412816 w 7412816"/>
                <a:gd name="connsiteY2" fmla="*/ 507827 h 5118190"/>
                <a:gd name="connsiteX3" fmla="*/ 7412816 w 7412816"/>
                <a:gd name="connsiteY3" fmla="*/ 5118190 h 5118190"/>
                <a:gd name="connsiteX4" fmla="*/ 0 w 7412816"/>
                <a:gd name="connsiteY4" fmla="*/ 5118190 h 5118190"/>
                <a:gd name="connsiteX5" fmla="*/ 9328 w 7412816"/>
                <a:gd name="connsiteY5" fmla="*/ 783564 h 5118190"/>
                <a:gd name="connsiteX6" fmla="*/ 0 w 7412816"/>
                <a:gd name="connsiteY6" fmla="*/ 0 h 5118190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82553 w 7786041"/>
                <a:gd name="connsiteY5" fmla="*/ 792895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88649 w 7786041"/>
                <a:gd name="connsiteY5" fmla="*/ 78679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8169 w 7786041"/>
                <a:gd name="connsiteY5" fmla="*/ 8858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8169 w 7786041"/>
                <a:gd name="connsiteY5" fmla="*/ 8858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35309 w 7786041"/>
                <a:gd name="connsiteY5" fmla="*/ 109921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35309 w 7786041"/>
                <a:gd name="connsiteY5" fmla="*/ 109921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42929 w 7786041"/>
                <a:gd name="connsiteY5" fmla="*/ 10382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42929 w 7786041"/>
                <a:gd name="connsiteY5" fmla="*/ 10382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32701"/>
                <a:gd name="connsiteY0" fmla="*/ 0 h 5127521"/>
                <a:gd name="connsiteX1" fmla="*/ 7224874 w 7732701"/>
                <a:gd name="connsiteY1" fmla="*/ 9331 h 5127521"/>
                <a:gd name="connsiteX2" fmla="*/ 7732701 w 7732701"/>
                <a:gd name="connsiteY2" fmla="*/ 517158 h 5127521"/>
                <a:gd name="connsiteX3" fmla="*/ 7732701 w 7732701"/>
                <a:gd name="connsiteY3" fmla="*/ 5127521 h 5127521"/>
                <a:gd name="connsiteX4" fmla="*/ 319885 w 7732701"/>
                <a:gd name="connsiteY4" fmla="*/ 5127521 h 5127521"/>
                <a:gd name="connsiteX5" fmla="*/ 297209 w 7732701"/>
                <a:gd name="connsiteY5" fmla="*/ 1655479 h 5127521"/>
                <a:gd name="connsiteX6" fmla="*/ 0 w 7732701"/>
                <a:gd name="connsiteY6" fmla="*/ 0 h 5127521"/>
                <a:gd name="connsiteX0" fmla="*/ 0 w 7732701"/>
                <a:gd name="connsiteY0" fmla="*/ 0 h 5127521"/>
                <a:gd name="connsiteX1" fmla="*/ 7224874 w 7732701"/>
                <a:gd name="connsiteY1" fmla="*/ 9331 h 5127521"/>
                <a:gd name="connsiteX2" fmla="*/ 7732701 w 7732701"/>
                <a:gd name="connsiteY2" fmla="*/ 517158 h 5127521"/>
                <a:gd name="connsiteX3" fmla="*/ 7732701 w 7732701"/>
                <a:gd name="connsiteY3" fmla="*/ 5127521 h 5127521"/>
                <a:gd name="connsiteX4" fmla="*/ 319885 w 7732701"/>
                <a:gd name="connsiteY4" fmla="*/ 5127521 h 5127521"/>
                <a:gd name="connsiteX5" fmla="*/ 297209 w 7732701"/>
                <a:gd name="connsiteY5" fmla="*/ 1655479 h 5127521"/>
                <a:gd name="connsiteX6" fmla="*/ 0 w 7732701"/>
                <a:gd name="connsiteY6" fmla="*/ 0 h 512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2701" h="5127521">
                  <a:moveTo>
                    <a:pt x="0" y="0"/>
                  </a:moveTo>
                  <a:lnTo>
                    <a:pt x="7224874" y="9331"/>
                  </a:lnTo>
                  <a:cubicBezTo>
                    <a:pt x="7505339" y="9331"/>
                    <a:pt x="7732701" y="236693"/>
                    <a:pt x="7732701" y="517158"/>
                  </a:cubicBezTo>
                  <a:lnTo>
                    <a:pt x="7732701" y="5127521"/>
                  </a:lnTo>
                  <a:lnTo>
                    <a:pt x="319885" y="5127521"/>
                  </a:lnTo>
                  <a:cubicBezTo>
                    <a:pt x="322994" y="3682646"/>
                    <a:pt x="271240" y="3039394"/>
                    <a:pt x="297209" y="1655479"/>
                  </a:cubicBezTo>
                  <a:cubicBezTo>
                    <a:pt x="276879" y="1032533"/>
                    <a:pt x="279410" y="32576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B353FC-5E69-739A-0003-5A4B6A15F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2" y="2275131"/>
            <a:ext cx="7095203" cy="4116315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雷曼兄弟在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2008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年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月中倒閉後，全球金融危機全面爆發。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為了穩定香港的銀行和金融體系，特區政府在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2008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年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月宣布外匯基金對全港所有銀行存款，不論本幣抑或外幣，一概給予百分百的無條件擔保。</a:t>
            </a: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在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1997-98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年亞洲金融風暴期間，外匯基金支持港元幣值，讓港元成為唯一能抵禦亞洲金融風暴的亞洲貨幣。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在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1998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年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月，港府動用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1,180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億港元（相等於當時外匯基金的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）購入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隻恆指成分股，成功支持股票市場抗衡貨幣投機者。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873E4F-CAEF-04F2-0BB7-D7E5EA8FC8C7}"/>
              </a:ext>
            </a:extLst>
          </p:cNvPr>
          <p:cNvGrpSpPr/>
          <p:nvPr/>
        </p:nvGrpSpPr>
        <p:grpSpPr>
          <a:xfrm>
            <a:off x="783772" y="1576630"/>
            <a:ext cx="7095203" cy="569411"/>
            <a:chOff x="783772" y="1576630"/>
            <a:chExt cx="7095203" cy="7486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4E7CAC4-E836-DC87-1F8B-471B88C46EB6}"/>
                </a:ext>
              </a:extLst>
            </p:cNvPr>
            <p:cNvSpPr/>
            <p:nvPr/>
          </p:nvSpPr>
          <p:spPr>
            <a:xfrm>
              <a:off x="783772" y="1772676"/>
              <a:ext cx="7095203" cy="428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1D1FC32-B09B-F3B2-3B1D-709892A4278D}"/>
                </a:ext>
              </a:extLst>
            </p:cNvPr>
            <p:cNvSpPr/>
            <p:nvPr/>
          </p:nvSpPr>
          <p:spPr>
            <a:xfrm>
              <a:off x="783772" y="2279505"/>
              <a:ext cx="7095203" cy="45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FE64837-3A7F-BA9D-1EAC-2D8C0B1F5675}"/>
                </a:ext>
              </a:extLst>
            </p:cNvPr>
            <p:cNvSpPr/>
            <p:nvPr/>
          </p:nvSpPr>
          <p:spPr>
            <a:xfrm>
              <a:off x="783772" y="1576630"/>
              <a:ext cx="7095203" cy="1113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7A5BC5A-10A5-B262-9759-31D00803E176}"/>
              </a:ext>
            </a:extLst>
          </p:cNvPr>
          <p:cNvSpPr txBox="1"/>
          <p:nvPr/>
        </p:nvSpPr>
        <p:spPr>
          <a:xfrm>
            <a:off x="3694922" y="6088834"/>
            <a:ext cx="42404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資料來源：香港金融管理局及新聞報道剪輯</a:t>
            </a:r>
            <a:endParaRPr kumimoji="0" lang="en-US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3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27F030-58A9-44B8-ABF5-0372D2954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6328306-71F0-4C12-A2D9-7C857146B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541542" y="1419086"/>
            <a:ext cx="5422335" cy="4066751"/>
          </a:xfrm>
          <a:custGeom>
            <a:avLst/>
            <a:gdLst>
              <a:gd name="connsiteX0" fmla="*/ 0 w 5422335"/>
              <a:gd name="connsiteY0" fmla="*/ 539819 h 5422335"/>
              <a:gd name="connsiteX1" fmla="*/ 539819 w 5422335"/>
              <a:gd name="connsiteY1" fmla="*/ 0 h 5422335"/>
              <a:gd name="connsiteX2" fmla="*/ 5422335 w 5422335"/>
              <a:gd name="connsiteY2" fmla="*/ 0 h 5422335"/>
              <a:gd name="connsiteX3" fmla="*/ 5422335 w 5422335"/>
              <a:gd name="connsiteY3" fmla="*/ 4816159 h 5422335"/>
              <a:gd name="connsiteX4" fmla="*/ 4816159 w 5422335"/>
              <a:gd name="connsiteY4" fmla="*/ 5422335 h 5422335"/>
              <a:gd name="connsiteX5" fmla="*/ 1331251 w 5422335"/>
              <a:gd name="connsiteY5" fmla="*/ 5422335 h 5422335"/>
              <a:gd name="connsiteX6" fmla="*/ 0 w 5422335"/>
              <a:gd name="connsiteY6" fmla="*/ 4091084 h 542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2335" h="5422335">
                <a:moveTo>
                  <a:pt x="0" y="539819"/>
                </a:moveTo>
                <a:lnTo>
                  <a:pt x="539819" y="0"/>
                </a:lnTo>
                <a:lnTo>
                  <a:pt x="5422335" y="0"/>
                </a:lnTo>
                <a:lnTo>
                  <a:pt x="5422335" y="4816159"/>
                </a:lnTo>
                <a:lnTo>
                  <a:pt x="4816159" y="5422335"/>
                </a:lnTo>
                <a:lnTo>
                  <a:pt x="1331251" y="5422335"/>
                </a:lnTo>
                <a:lnTo>
                  <a:pt x="0" y="4091084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4AB010C-C307-4A53-9D97-39C6AAB2E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499608" y="-433663"/>
            <a:ext cx="1508163" cy="1131122"/>
          </a:xfrm>
          <a:custGeom>
            <a:avLst/>
            <a:gdLst>
              <a:gd name="connsiteX0" fmla="*/ 0 w 1508163"/>
              <a:gd name="connsiteY0" fmla="*/ 1321630 h 1508163"/>
              <a:gd name="connsiteX1" fmla="*/ 1321630 w 1508163"/>
              <a:gd name="connsiteY1" fmla="*/ 0 h 1508163"/>
              <a:gd name="connsiteX2" fmla="*/ 1508163 w 1508163"/>
              <a:gd name="connsiteY2" fmla="*/ 0 h 1508163"/>
              <a:gd name="connsiteX3" fmla="*/ 1508163 w 1508163"/>
              <a:gd name="connsiteY3" fmla="*/ 1508163 h 1508163"/>
              <a:gd name="connsiteX4" fmla="*/ 0 w 1508163"/>
              <a:gd name="connsiteY4" fmla="*/ 1508163 h 15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163" h="1508163">
                <a:moveTo>
                  <a:pt x="0" y="1321630"/>
                </a:moveTo>
                <a:lnTo>
                  <a:pt x="1321630" y="0"/>
                </a:lnTo>
                <a:lnTo>
                  <a:pt x="1508163" y="0"/>
                </a:lnTo>
                <a:lnTo>
                  <a:pt x="1508163" y="1508163"/>
                </a:lnTo>
                <a:lnTo>
                  <a:pt x="0" y="150816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52C512-4076-456E-AD89-50B031645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55018" y="427306"/>
            <a:ext cx="678106" cy="50858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C24C9E-C2F4-4FA4-947B-6CBAC7C3A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34304" y="2754484"/>
            <a:ext cx="1827638" cy="137072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4B7750-FFCA-4912-AC2E-989EECC9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41006" y="2633590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2494659-52DF-4053-975B-36F06255E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19768" y="5743887"/>
            <a:ext cx="1425687" cy="1069265"/>
          </a:xfrm>
          <a:custGeom>
            <a:avLst/>
            <a:gdLst>
              <a:gd name="connsiteX0" fmla="*/ 0 w 1425687"/>
              <a:gd name="connsiteY0" fmla="*/ 0 h 1425687"/>
              <a:gd name="connsiteX1" fmla="*/ 1425687 w 1425687"/>
              <a:gd name="connsiteY1" fmla="*/ 0 h 1425687"/>
              <a:gd name="connsiteX2" fmla="*/ 1425687 w 1425687"/>
              <a:gd name="connsiteY2" fmla="*/ 819509 h 1425687"/>
              <a:gd name="connsiteX3" fmla="*/ 819509 w 1425687"/>
              <a:gd name="connsiteY3" fmla="*/ 1425687 h 1425687"/>
              <a:gd name="connsiteX4" fmla="*/ 0 w 1425687"/>
              <a:gd name="connsiteY4" fmla="*/ 1425687 h 142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687" h="1425687">
                <a:moveTo>
                  <a:pt x="0" y="0"/>
                </a:moveTo>
                <a:lnTo>
                  <a:pt x="1425687" y="0"/>
                </a:lnTo>
                <a:lnTo>
                  <a:pt x="1425687" y="819509"/>
                </a:lnTo>
                <a:lnTo>
                  <a:pt x="819509" y="1425687"/>
                </a:lnTo>
                <a:lnTo>
                  <a:pt x="0" y="1425687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E807326-229C-458C-BDA0-C72126216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77311" y="1407983"/>
            <a:ext cx="5389379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CADE1D5-E79C-4CEF-BEFD-B66EFB39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6283" y="882212"/>
            <a:ext cx="6791435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291EE8-628F-3FCB-794F-337F0E6B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1" y="2353641"/>
            <a:ext cx="4337037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zh-TW" altLang="en-US" sz="4800" b="1" kern="1200" spc="300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討論題</a:t>
            </a:r>
            <a:endParaRPr lang="en-US" sz="4800" b="1" kern="1200" spc="300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4FC8EB5-1620-43B8-B816-8A91B6EA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7899" y="5708769"/>
            <a:ext cx="1735193" cy="1156796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28">
            <a:extLst>
              <a:ext uri="{FF2B5EF4-FFF2-40B4-BE49-F238E27FC236}">
                <a16:creationId xmlns:a16="http://schemas.microsoft.com/office/drawing/2014/main" id="{3D544515-9F93-4809-A102-B49C85F46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097" y="6332156"/>
            <a:ext cx="800112" cy="53340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1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3278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根據資料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和你對經濟學的知識，解釋存户信心下滑或會如何導致經濟蕭條。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當存户的信心下滑時，大批存户會在同一時間從銀行提款。</a:t>
            </a:r>
            <a:endParaRPr lang="en-US" altLang="zh-TW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由於銀行體系只保留部分存款作為儲備，部分銀行或未能滿足提款而倒閉，經濟或會因而出現流動性短缺。</a:t>
            </a:r>
            <a:endParaRPr lang="en-US" altLang="zh-TW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結果，投資減少，股票市場下滑。</a:t>
            </a:r>
            <a:endParaRPr lang="en-US" altLang="zh-TW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總需求減少，總產出因而減少，導致經濟蕭條。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A229-BC97-269F-F321-8F0435BC0B91}"/>
              </a:ext>
            </a:extLst>
          </p:cNvPr>
          <p:cNvSpPr/>
          <p:nvPr/>
        </p:nvSpPr>
        <p:spPr>
          <a:xfrm>
            <a:off x="363895" y="319051"/>
            <a:ext cx="979713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B00F4-EAB3-293B-A847-BE0CB916F43D}"/>
              </a:ext>
            </a:extLst>
          </p:cNvPr>
          <p:cNvSpPr txBox="1"/>
          <p:nvPr/>
        </p:nvSpPr>
        <p:spPr>
          <a:xfrm>
            <a:off x="479290" y="3672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 </a:t>
            </a:r>
            <a:r>
              <a:rPr 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671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395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根據資料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和你對經濟學的知識，判斷以下哪些是金管局與香港經濟安全相關的功能。在適當空格加上「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」。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marR="0" lvl="0" indent="-354013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5654675" algn="r"/>
              </a:tabLst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	</a:t>
            </a:r>
            <a:r>
              <a:rPr kumimoji="0" lang="zh-TW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確保市民在銀行的存款安全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zh-TW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marR="0" lvl="0" indent="-354013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5654675" algn="r"/>
              </a:tabLst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	</a:t>
            </a:r>
            <a:r>
              <a:rPr kumimoji="0" lang="zh-TW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評估銀行的安全性和穩健性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altLang="zh-TW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marR="0" lvl="0" indent="-354013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5654675" algn="r"/>
              </a:tabLst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</a:t>
            </a:r>
            <a:r>
              <a:rPr kumimoji="0" lang="en-US" altLang="zh-TW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zh-TW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保管接受存款機構的法定儲備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zh-TW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marR="0" lvl="0" indent="-354013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5654675" algn="r"/>
              </a:tabLst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	</a:t>
            </a:r>
            <a:r>
              <a:rPr kumimoji="0" lang="zh-TW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監管銀行維持充足資本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altLang="zh-TW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marR="0" lvl="0" indent="-354013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5654675" algn="r"/>
              </a:tabLst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	</a:t>
            </a:r>
            <a:r>
              <a:rPr kumimoji="0" lang="zh-TW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接受公眾的存款，並給予合理的利率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zh-TW" alt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indent="-354013">
              <a:lnSpc>
                <a:spcPts val="2900"/>
              </a:lnSpc>
              <a:spcAft>
                <a:spcPts val="1200"/>
              </a:spcAft>
              <a:tabLst>
                <a:tab pos="5654675" algn="r"/>
              </a:tabLst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	</a:t>
            </a:r>
            <a:r>
              <a:rPr kumimoji="0" lang="zh-TW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作為最後貸款者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863B57-91A5-A928-7CC6-F301C0A20B49}"/>
              </a:ext>
            </a:extLst>
          </p:cNvPr>
          <p:cNvSpPr txBox="1"/>
          <p:nvPr/>
        </p:nvSpPr>
        <p:spPr>
          <a:xfrm>
            <a:off x="5766315" y="1876796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C6843E-8E5E-BB98-3F2A-1B205C768B6F}"/>
              </a:ext>
            </a:extLst>
          </p:cNvPr>
          <p:cNvSpPr txBox="1"/>
          <p:nvPr/>
        </p:nvSpPr>
        <p:spPr>
          <a:xfrm>
            <a:off x="5766315" y="2408641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FEF60-4A94-EB83-BC36-D12712E79E62}"/>
              </a:ext>
            </a:extLst>
          </p:cNvPr>
          <p:cNvSpPr txBox="1"/>
          <p:nvPr/>
        </p:nvSpPr>
        <p:spPr>
          <a:xfrm>
            <a:off x="5766315" y="3447329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E0F7F-AF7D-D307-B559-FC6583E50399}"/>
              </a:ext>
            </a:extLst>
          </p:cNvPr>
          <p:cNvSpPr txBox="1"/>
          <p:nvPr/>
        </p:nvSpPr>
        <p:spPr>
          <a:xfrm>
            <a:off x="5766315" y="4486017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14BFC4F-A97A-929F-AC11-BBED8CF9F605}"/>
              </a:ext>
            </a:extLst>
          </p:cNvPr>
          <p:cNvSpPr/>
          <p:nvPr/>
        </p:nvSpPr>
        <p:spPr>
          <a:xfrm>
            <a:off x="363895" y="319051"/>
            <a:ext cx="979713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AF56EE-E6BD-A37C-CA37-92E5806DC459}"/>
              </a:ext>
            </a:extLst>
          </p:cNvPr>
          <p:cNvSpPr txBox="1"/>
          <p:nvPr/>
        </p:nvSpPr>
        <p:spPr>
          <a:xfrm>
            <a:off x="479290" y="3672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 </a:t>
            </a:r>
            <a:r>
              <a:rPr 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271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3B2142FB6EA4D94B7C736AD5E6EEF" ma:contentTypeVersion="18" ma:contentTypeDescription="Create a new document." ma:contentTypeScope="" ma:versionID="3cb30232511a7a622858e6dd929930ff">
  <xsd:schema xmlns:xsd="http://www.w3.org/2001/XMLSchema" xmlns:xs="http://www.w3.org/2001/XMLSchema" xmlns:p="http://schemas.microsoft.com/office/2006/metadata/properties" xmlns:ns1="http://schemas.microsoft.com/sharepoint/v3" xmlns:ns2="8fb335ab-8e0b-4eaa-8804-2c8a4e0b3381" xmlns:ns3="fc2818de-f296-4ba4-a6df-6ec047cb309f" targetNamespace="http://schemas.microsoft.com/office/2006/metadata/properties" ma:root="true" ma:fieldsID="d332e2b9ed6d360b7d1f52fa633806e4" ns1:_="" ns2:_="" ns3:_="">
    <xsd:import namespace="http://schemas.microsoft.com/sharepoint/v3"/>
    <xsd:import namespace="8fb335ab-8e0b-4eaa-8804-2c8a4e0b3381"/>
    <xsd:import namespace="fc2818de-f296-4ba4-a6df-6ec047cb3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335ab-8e0b-4eaa-8804-2c8a4e0b3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6342d94-4a90-4c9b-8c88-cb4c8647e9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818de-f296-4ba4-a6df-6ec047cb30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0e136ed-879f-40c3-9a3f-050481f6efd8}" ma:internalName="TaxCatchAll" ma:showField="CatchAllData" ma:web="fc2818de-f296-4ba4-a6df-6ec047cb3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fc2818de-f296-4ba4-a6df-6ec047cb309f" xsi:nil="true"/>
    <lcf76f155ced4ddcb4097134ff3c332f xmlns="8fb335ab-8e0b-4eaa-8804-2c8a4e0b33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7F31AE-3461-4B80-ACB0-E27D61C873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8E406A-6D58-422F-881A-5C285CC4D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335ab-8e0b-4eaa-8804-2c8a4e0b3381"/>
    <ds:schemaRef ds:uri="fc2818de-f296-4ba4-a6df-6ec047cb30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0854B6-96CA-47C8-96DB-9EA547FE2D19}">
  <ds:schemaRefs>
    <ds:schemaRef ds:uri="http://www.w3.org/XML/1998/namespace"/>
    <ds:schemaRef ds:uri="http://schemas.microsoft.com/sharepoint/v3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8fb335ab-8e0b-4eaa-8804-2c8a4e0b3381"/>
    <ds:schemaRef ds:uri="http://schemas.openxmlformats.org/package/2006/metadata/core-properties"/>
    <ds:schemaRef ds:uri="fc2818de-f296-4ba4-a6df-6ec047cb309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1268</TotalTime>
  <Words>1322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微軟正黑體</vt:lpstr>
      <vt:lpstr>Arial</vt:lpstr>
      <vt:lpstr>Calibri</vt:lpstr>
      <vt:lpstr>Calibri Light</vt:lpstr>
      <vt:lpstr>Office Theme</vt:lpstr>
      <vt:lpstr>PowerPoint Presentation</vt:lpstr>
      <vt:lpstr>PowerPoint Presentation</vt:lpstr>
      <vt:lpstr>資料 A：  金融危機形成的例子</vt:lpstr>
      <vt:lpstr>資料 B：  香港金融管理局（金管局）的功能</vt:lpstr>
      <vt:lpstr>資料 C： 香港的存款保障計劃</vt:lpstr>
      <vt:lpstr>資料 D：外匯基金如何保障香港的銀行體系穩定 以抵抗全球金融危機</vt:lpstr>
      <vt:lpstr>討論題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Tang</dc:creator>
  <cp:lastModifiedBy>Emily</cp:lastModifiedBy>
  <cp:revision>3</cp:revision>
  <dcterms:created xsi:type="dcterms:W3CDTF">2023-03-01T09:11:14Z</dcterms:created>
  <dcterms:modified xsi:type="dcterms:W3CDTF">2023-03-07T01:18:46Z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0x010100B8B3B2142FB6EA4D94B7C736AD5E6EEF</vt:lpwstr>
  </property>
  <property fmtid="{D5CDD505-2E9C-101B-9397-08002B2CF9AE}" pid="3" name="MediaServiceImageTags">
    <vt:lpwstr/>
  </property>
</Properties>
</file>